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32" r:id="rId1"/>
  </p:sldMasterIdLst>
  <p:notesMasterIdLst>
    <p:notesMasterId r:id="rId37"/>
  </p:notesMasterIdLst>
  <p:sldIdLst>
    <p:sldId id="256" r:id="rId2"/>
    <p:sldId id="296" r:id="rId3"/>
    <p:sldId id="258" r:id="rId4"/>
    <p:sldId id="294" r:id="rId5"/>
    <p:sldId id="295" r:id="rId6"/>
    <p:sldId id="259" r:id="rId7"/>
    <p:sldId id="260" r:id="rId8"/>
    <p:sldId id="261" r:id="rId9"/>
    <p:sldId id="263" r:id="rId10"/>
    <p:sldId id="264" r:id="rId11"/>
    <p:sldId id="265" r:id="rId12"/>
    <p:sldId id="266" r:id="rId13"/>
    <p:sldId id="267" r:id="rId14"/>
    <p:sldId id="268" r:id="rId15"/>
    <p:sldId id="270" r:id="rId16"/>
    <p:sldId id="271" r:id="rId17"/>
    <p:sldId id="272" r:id="rId18"/>
    <p:sldId id="277" r:id="rId19"/>
    <p:sldId id="276" r:id="rId20"/>
    <p:sldId id="278" r:id="rId21"/>
    <p:sldId id="279" r:id="rId22"/>
    <p:sldId id="280" r:id="rId23"/>
    <p:sldId id="281" r:id="rId24"/>
    <p:sldId id="282" r:id="rId25"/>
    <p:sldId id="283" r:id="rId26"/>
    <p:sldId id="284" r:id="rId27"/>
    <p:sldId id="285" r:id="rId28"/>
    <p:sldId id="286" r:id="rId29"/>
    <p:sldId id="287" r:id="rId30"/>
    <p:sldId id="288" r:id="rId31"/>
    <p:sldId id="289" r:id="rId32"/>
    <p:sldId id="290" r:id="rId33"/>
    <p:sldId id="291" r:id="rId34"/>
    <p:sldId id="292" r:id="rId35"/>
    <p:sldId id="293" r:id="rId3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80C52050-3283-41BB-A768-4E9106A3C974}" type="datetimeFigureOut">
              <a:rPr lang="en-US" smtClean="0"/>
              <a:t>1/8/2025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9241030-6F93-4F89-9C99-79E0ECBDF768}" type="slidenum">
              <a:rPr lang="en-US" smtClean="0"/>
              <a:t>‹#›</a:t>
            </a:fld>
            <a:endParaRPr lang="en-US"/>
          </a:p>
        </p:txBody>
      </p:sp>
    </p:spTree>
    <p:extLst>
      <p:ext uri="{BB962C8B-B14F-4D97-AF65-F5344CB8AC3E}">
        <p14:creationId xmlns:p14="http://schemas.microsoft.com/office/powerpoint/2010/main" val="15825630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Revised date:  2/28/24, 1/7/25</a:t>
            </a:r>
            <a:endParaRPr lang="en-US" dirty="0"/>
          </a:p>
        </p:txBody>
      </p:sp>
      <p:sp>
        <p:nvSpPr>
          <p:cNvPr id="4" name="Slide Number Placeholder 3"/>
          <p:cNvSpPr>
            <a:spLocks noGrp="1"/>
          </p:cNvSpPr>
          <p:nvPr>
            <p:ph type="sldNum" sz="quarter" idx="10"/>
          </p:nvPr>
        </p:nvSpPr>
        <p:spPr/>
        <p:txBody>
          <a:bodyPr/>
          <a:lstStyle/>
          <a:p>
            <a:fld id="{39241030-6F93-4F89-9C99-79E0ECBDF768}" type="slidenum">
              <a:rPr lang="en-US" smtClean="0"/>
              <a:t>1</a:t>
            </a:fld>
            <a:endParaRPr lang="en-US"/>
          </a:p>
        </p:txBody>
      </p:sp>
    </p:spTree>
    <p:extLst>
      <p:ext uri="{BB962C8B-B14F-4D97-AF65-F5344CB8AC3E}">
        <p14:creationId xmlns:p14="http://schemas.microsoft.com/office/powerpoint/2010/main" val="288517828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692BDE50-CB4A-4F73-8C77-2244EFDD6B6C}" type="datetimeFigureOut">
              <a:rPr lang="en-US" smtClean="0"/>
              <a:t>1/8/2025</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76D2D5E1-E6FA-4275-83D4-468194D6BF25}" type="slidenum">
              <a:rPr lang="en-US" smtClean="0"/>
              <a:t>‹#›</a:t>
            </a:fld>
            <a:endParaRPr lang="en-US" dirty="0"/>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D2D5E1-E6FA-4275-83D4-468194D6BF25}" type="slidenum">
              <a:rPr lang="en-US" smtClean="0"/>
              <a:t>‹#›</a:t>
            </a:fld>
            <a:endParaRPr lang="en-US" dirty="0"/>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D2D5E1-E6FA-4275-83D4-468194D6BF25}" type="slidenum">
              <a:rPr lang="en-US" smtClean="0"/>
              <a:t>‹#›</a:t>
            </a:fld>
            <a:endParaRPr lang="en-US" dirty="0"/>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D2D5E1-E6FA-4275-83D4-468194D6BF25}" type="slidenum">
              <a:rPr lang="en-US" smtClean="0"/>
              <a:t>‹#›</a:t>
            </a:fld>
            <a:endParaRPr lang="en-US" dirty="0"/>
          </a:p>
        </p:txBody>
      </p:sp>
      <p:sp>
        <p:nvSpPr>
          <p:cNvPr id="11" name="Title 10"/>
          <p:cNvSpPr>
            <a:spLocks noGrp="1"/>
          </p:cNvSpPr>
          <p:nvPr>
            <p:ph type="title"/>
          </p:nvPr>
        </p:nvSpPr>
        <p:spPr/>
        <p:txBody>
          <a:bodyPr/>
          <a:lstStyle/>
          <a:p>
            <a:r>
              <a:rPr lang="en-US"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6D2D5E1-E6FA-4275-83D4-468194D6BF25}"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D2D5E1-E6FA-4275-83D4-468194D6BF25}" type="slidenum">
              <a:rPr lang="en-US" smtClean="0"/>
              <a:t>‹#›</a:t>
            </a:fld>
            <a:endParaRPr lang="en-US" dirty="0"/>
          </a:p>
        </p:txBody>
      </p:sp>
      <p:sp>
        <p:nvSpPr>
          <p:cNvPr id="12" name="Title 1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6D2D5E1-E6FA-4275-83D4-468194D6BF25}" type="slidenum">
              <a:rPr lang="en-US" smtClean="0"/>
              <a:t>‹#›</a:t>
            </a:fld>
            <a:endParaRPr lang="en-US" dirty="0"/>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6D2D5E1-E6FA-4275-83D4-468194D6BF25}" type="slidenum">
              <a:rPr lang="en-US" smtClean="0"/>
              <a:t>‹#›</a:t>
            </a:fld>
            <a:endParaRPr lang="en-US" dirty="0"/>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6D2D5E1-E6FA-4275-83D4-468194D6BF2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en-US"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D2D5E1-E6FA-4275-83D4-468194D6BF2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en-US"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2BDE50-CB4A-4F73-8C77-2244EFDD6B6C}" type="datetimeFigureOut">
              <a:rPr lang="en-US" smtClean="0"/>
              <a:t>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6D2D5E1-E6FA-4275-83D4-468194D6BF2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692BDE50-CB4A-4F73-8C77-2244EFDD6B6C}" type="datetimeFigureOut">
              <a:rPr lang="en-US" smtClean="0"/>
              <a:t>1/8/2025</a:t>
            </a:fld>
            <a:endParaRPr lang="en-US" dirty="0"/>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76D2D5E1-E6FA-4275-83D4-468194D6BF25}"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4033" r:id="rId1"/>
    <p:sldLayoutId id="2147484034" r:id="rId2"/>
    <p:sldLayoutId id="2147484035" r:id="rId3"/>
    <p:sldLayoutId id="2147484036" r:id="rId4"/>
    <p:sldLayoutId id="2147484037" r:id="rId5"/>
    <p:sldLayoutId id="2147484038" r:id="rId6"/>
    <p:sldLayoutId id="2147484039" r:id="rId7"/>
    <p:sldLayoutId id="2147484040" r:id="rId8"/>
    <p:sldLayoutId id="2147484041" r:id="rId9"/>
    <p:sldLayoutId id="2147484042" r:id="rId10"/>
    <p:sldLayoutId id="2147484043"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199" y="990600"/>
            <a:ext cx="6741459" cy="2129119"/>
          </a:xfrm>
        </p:spPr>
        <p:txBody>
          <a:bodyPr>
            <a:normAutofit fontScale="90000"/>
          </a:bodyPr>
          <a:lstStyle/>
          <a:p>
            <a:r>
              <a:rPr lang="en-US" sz="6000" b="1" i="1" dirty="0" smtClean="0"/>
              <a:t/>
            </a:r>
            <a:br>
              <a:rPr lang="en-US" sz="6000" b="1" i="1" dirty="0" smtClean="0"/>
            </a:br>
            <a:r>
              <a:rPr lang="en-US" sz="6000" b="1" i="1" dirty="0" smtClean="0">
                <a:solidFill>
                  <a:schemeClr val="accent6"/>
                </a:solidFill>
              </a:rPr>
              <a:t>CORPORATE COMPLIANCE</a:t>
            </a:r>
            <a:r>
              <a:rPr lang="en-US" b="1" dirty="0" smtClean="0"/>
              <a:t/>
            </a:r>
            <a:br>
              <a:rPr lang="en-US" b="1" dirty="0" smtClean="0"/>
            </a:br>
            <a:endParaRPr lang="en-US" sz="3200" b="1" i="1" dirty="0"/>
          </a:p>
        </p:txBody>
      </p:sp>
      <p:sp>
        <p:nvSpPr>
          <p:cNvPr id="3" name="Subtitle 2"/>
          <p:cNvSpPr>
            <a:spLocks noGrp="1"/>
          </p:cNvSpPr>
          <p:nvPr>
            <p:ph type="subTitle" idx="1"/>
          </p:nvPr>
        </p:nvSpPr>
        <p:spPr>
          <a:xfrm>
            <a:off x="1371600" y="3767862"/>
            <a:ext cx="6400800" cy="2099538"/>
          </a:xfrm>
        </p:spPr>
        <p:txBody>
          <a:bodyPr>
            <a:noAutofit/>
          </a:bodyPr>
          <a:lstStyle/>
          <a:p>
            <a:r>
              <a:rPr lang="en-US" sz="4400" b="1" dirty="0" smtClean="0">
                <a:solidFill>
                  <a:schemeClr val="accent6"/>
                </a:solidFill>
                <a:latin typeface="Baskerville Old Face" panose="02020602080505020303" pitchFamily="18" charset="0"/>
                <a:cs typeface="Aharoni" panose="02010803020104030203" pitchFamily="2" charset="-79"/>
              </a:rPr>
              <a:t>What Is It?</a:t>
            </a:r>
          </a:p>
          <a:p>
            <a:r>
              <a:rPr lang="en-US" sz="4400" b="1" dirty="0" smtClean="0">
                <a:solidFill>
                  <a:schemeClr val="accent6"/>
                </a:solidFill>
                <a:latin typeface="Baskerville Old Face" panose="02020602080505020303" pitchFamily="18" charset="0"/>
                <a:cs typeface="Aharoni" panose="02010803020104030203" pitchFamily="2" charset="-79"/>
              </a:rPr>
              <a:t>What Does It Mean To Me?</a:t>
            </a:r>
          </a:p>
          <a:p>
            <a:endParaRPr lang="en-US" sz="4400" b="1" dirty="0">
              <a:solidFill>
                <a:schemeClr val="accent6"/>
              </a:solidFill>
              <a:latin typeface="Baskerville Old Face" panose="02020602080505020303" pitchFamily="18" charset="0"/>
              <a:cs typeface="Aharoni" panose="02010803020104030203" pitchFamily="2" charset="-79"/>
            </a:endParaRPr>
          </a:p>
        </p:txBody>
      </p:sp>
    </p:spTree>
    <p:extLst>
      <p:ext uri="{BB962C8B-B14F-4D97-AF65-F5344CB8AC3E}">
        <p14:creationId xmlns:p14="http://schemas.microsoft.com/office/powerpoint/2010/main" val="8962414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a:buFont typeface="Wingdings" pitchFamily="2" charset="2"/>
              <a:buChar char="§"/>
            </a:pPr>
            <a:r>
              <a:rPr lang="en-US" dirty="0" smtClean="0"/>
              <a:t>Federal/State Offense</a:t>
            </a:r>
          </a:p>
          <a:p>
            <a:pPr>
              <a:buFont typeface="Wingdings" pitchFamily="2" charset="2"/>
              <a:buChar char="§"/>
            </a:pPr>
            <a:endParaRPr lang="en-US" dirty="0"/>
          </a:p>
          <a:p>
            <a:pPr>
              <a:buFont typeface="Wingdings" pitchFamily="2" charset="2"/>
              <a:buChar char="§"/>
            </a:pPr>
            <a:r>
              <a:rPr lang="en-US" dirty="0" smtClean="0"/>
              <a:t>Civil Fines</a:t>
            </a:r>
          </a:p>
          <a:p>
            <a:pPr>
              <a:buFont typeface="Wingdings" pitchFamily="2" charset="2"/>
              <a:buChar char="§"/>
            </a:pPr>
            <a:endParaRPr lang="en-US" dirty="0"/>
          </a:p>
          <a:p>
            <a:pPr>
              <a:buFont typeface="Wingdings" pitchFamily="2" charset="2"/>
              <a:buChar char="§"/>
            </a:pPr>
            <a:r>
              <a:rPr lang="en-US" dirty="0" smtClean="0"/>
              <a:t>Loss of Job</a:t>
            </a:r>
          </a:p>
          <a:p>
            <a:pPr>
              <a:buFont typeface="Wingdings" pitchFamily="2" charset="2"/>
              <a:buChar char="§"/>
            </a:pPr>
            <a:endParaRPr lang="en-US" dirty="0" smtClean="0"/>
          </a:p>
          <a:p>
            <a:pPr>
              <a:buFont typeface="Wingdings" pitchFamily="2" charset="2"/>
              <a:buChar char="§"/>
            </a:pPr>
            <a:r>
              <a:rPr lang="en-US" dirty="0" smtClean="0"/>
              <a:t>Termination of contract or relationship with the agency</a:t>
            </a:r>
          </a:p>
          <a:p>
            <a:pPr>
              <a:buFont typeface="Wingdings" pitchFamily="2" charset="2"/>
              <a:buChar char="§"/>
            </a:pPr>
            <a:endParaRPr lang="en-US" dirty="0"/>
          </a:p>
          <a:p>
            <a:pPr>
              <a:buFont typeface="Wingdings" pitchFamily="2" charset="2"/>
              <a:buChar char="§"/>
            </a:pPr>
            <a:r>
              <a:rPr lang="en-US" dirty="0" smtClean="0"/>
              <a:t>Sanctioning- of Agency or License</a:t>
            </a:r>
          </a:p>
          <a:p>
            <a:pPr>
              <a:buFont typeface="Wingdings" pitchFamily="2" charset="2"/>
              <a:buChar char="§"/>
            </a:pPr>
            <a:endParaRPr lang="en-US" dirty="0"/>
          </a:p>
          <a:p>
            <a:pPr>
              <a:buFont typeface="Wingdings" pitchFamily="2" charset="2"/>
              <a:buChar char="§"/>
            </a:pPr>
            <a:endParaRPr lang="en-US" dirty="0"/>
          </a:p>
        </p:txBody>
      </p:sp>
      <p:sp>
        <p:nvSpPr>
          <p:cNvPr id="3" name="Title 2"/>
          <p:cNvSpPr>
            <a:spLocks noGrp="1"/>
          </p:cNvSpPr>
          <p:nvPr>
            <p:ph type="title"/>
          </p:nvPr>
        </p:nvSpPr>
        <p:spPr>
          <a:xfrm>
            <a:off x="688490" y="570156"/>
            <a:ext cx="7845910" cy="1563444"/>
          </a:xfrm>
        </p:spPr>
        <p:txBody>
          <a:bodyPr/>
          <a:lstStyle/>
          <a:p>
            <a:r>
              <a:rPr lang="en-US" sz="4000" dirty="0" smtClean="0"/>
              <a:t>What happens if I commit fraud?</a:t>
            </a:r>
            <a:endParaRPr lang="en-US" sz="4000" dirty="0"/>
          </a:p>
        </p:txBody>
      </p:sp>
    </p:spTree>
    <p:extLst>
      <p:ext uri="{BB962C8B-B14F-4D97-AF65-F5344CB8AC3E}">
        <p14:creationId xmlns:p14="http://schemas.microsoft.com/office/powerpoint/2010/main" val="42258576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lgn="ctr">
              <a:buNone/>
            </a:pPr>
            <a:r>
              <a:rPr lang="en-US" u="sng" dirty="0" smtClean="0"/>
              <a:t>Remember</a:t>
            </a:r>
            <a:r>
              <a:rPr lang="en-US" dirty="0" smtClean="0"/>
              <a:t>…..</a:t>
            </a:r>
            <a:r>
              <a:rPr lang="en-US" u="sng" dirty="0" smtClean="0"/>
              <a:t>    </a:t>
            </a:r>
          </a:p>
          <a:p>
            <a:pPr>
              <a:buFont typeface="Wingdings" pitchFamily="2" charset="2"/>
              <a:buChar char="§"/>
            </a:pPr>
            <a:r>
              <a:rPr lang="en-US" b="1" dirty="0" smtClean="0"/>
              <a:t>All </a:t>
            </a:r>
            <a:r>
              <a:rPr lang="en-US" dirty="0" smtClean="0"/>
              <a:t>Affected Individuals are required to report known non-compliance or fraud.</a:t>
            </a:r>
          </a:p>
          <a:p>
            <a:pPr>
              <a:buFont typeface="Wingdings" pitchFamily="2" charset="2"/>
              <a:buChar char="§"/>
            </a:pPr>
            <a:r>
              <a:rPr lang="en-US" dirty="0" smtClean="0"/>
              <a:t>Failure to report known non-compliance or fraud will be grounds for disciplinary actions up to and including termination of employment or relationship with the agency. </a:t>
            </a:r>
          </a:p>
          <a:p>
            <a:pPr>
              <a:buFont typeface="Wingdings" pitchFamily="2" charset="2"/>
              <a:buChar char="§"/>
            </a:pPr>
            <a:r>
              <a:rPr lang="en-US" dirty="0" smtClean="0"/>
              <a:t>Making a false report will be grounds for disciplinary actions up to and including termination.</a:t>
            </a:r>
            <a:endParaRPr lang="en-US" dirty="0"/>
          </a:p>
          <a:p>
            <a:pPr>
              <a:buFont typeface="Wingdings" pitchFamily="2" charset="2"/>
              <a:buChar char="§"/>
            </a:pPr>
            <a:r>
              <a:rPr lang="en-US" dirty="0" smtClean="0"/>
              <a:t>Detection and reports of non-compliance or fraud will be responded to in an expedient manner.</a:t>
            </a:r>
          </a:p>
        </p:txBody>
      </p:sp>
      <p:sp>
        <p:nvSpPr>
          <p:cNvPr id="3" name="Title 2"/>
          <p:cNvSpPr>
            <a:spLocks noGrp="1"/>
          </p:cNvSpPr>
          <p:nvPr>
            <p:ph type="title"/>
          </p:nvPr>
        </p:nvSpPr>
        <p:spPr/>
        <p:txBody>
          <a:bodyPr/>
          <a:lstStyle/>
          <a:p>
            <a:r>
              <a:rPr lang="en-US" sz="4400" dirty="0" smtClean="0"/>
              <a:t>Reporting Fraud</a:t>
            </a:r>
            <a:endParaRPr lang="en-US" sz="4400" dirty="0"/>
          </a:p>
        </p:txBody>
      </p:sp>
    </p:spTree>
    <p:extLst>
      <p:ext uri="{BB962C8B-B14F-4D97-AF65-F5344CB8AC3E}">
        <p14:creationId xmlns:p14="http://schemas.microsoft.com/office/powerpoint/2010/main" val="4184350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lgn="ctr">
              <a:buNone/>
            </a:pPr>
            <a:r>
              <a:rPr lang="en-US" dirty="0" smtClean="0"/>
              <a:t>What should I do if I suspect or know fraud has occurred at Arc Wayne?  </a:t>
            </a:r>
          </a:p>
          <a:p>
            <a:pPr marL="0" indent="0">
              <a:buNone/>
            </a:pPr>
            <a:endParaRPr lang="en-US" dirty="0"/>
          </a:p>
          <a:p>
            <a:pPr>
              <a:buFont typeface="Wingdings" pitchFamily="2" charset="2"/>
              <a:buChar char="§"/>
            </a:pPr>
            <a:r>
              <a:rPr lang="en-US" dirty="0" smtClean="0"/>
              <a:t>Immediate Supervisor</a:t>
            </a:r>
          </a:p>
          <a:p>
            <a:pPr>
              <a:buFont typeface="Wingdings" pitchFamily="2" charset="2"/>
              <a:buChar char="§"/>
            </a:pPr>
            <a:endParaRPr lang="en-US" dirty="0" smtClean="0"/>
          </a:p>
          <a:p>
            <a:pPr>
              <a:buFont typeface="Wingdings" pitchFamily="2" charset="2"/>
              <a:buChar char="§"/>
            </a:pPr>
            <a:r>
              <a:rPr lang="en-US" dirty="0" smtClean="0"/>
              <a:t>Executive Director</a:t>
            </a:r>
          </a:p>
          <a:p>
            <a:pPr marL="0" indent="0">
              <a:buNone/>
            </a:pPr>
            <a:endParaRPr lang="en-US" dirty="0" smtClean="0"/>
          </a:p>
          <a:p>
            <a:pPr>
              <a:buFont typeface="Wingdings" pitchFamily="2" charset="2"/>
              <a:buChar char="§"/>
            </a:pPr>
            <a:r>
              <a:rPr lang="en-US" dirty="0" smtClean="0"/>
              <a:t>Corporate Compliance Officer </a:t>
            </a:r>
          </a:p>
          <a:p>
            <a:pPr>
              <a:buFont typeface="Wingdings" pitchFamily="2" charset="2"/>
              <a:buChar char="§"/>
            </a:pPr>
            <a:endParaRPr lang="en-US" dirty="0"/>
          </a:p>
          <a:p>
            <a:pPr>
              <a:buFont typeface="Wingdings" pitchFamily="2" charset="2"/>
              <a:buChar char="§"/>
            </a:pPr>
            <a:r>
              <a:rPr lang="en-US" dirty="0" smtClean="0"/>
              <a:t>Via hotline # </a:t>
            </a:r>
          </a:p>
        </p:txBody>
      </p:sp>
      <p:sp>
        <p:nvSpPr>
          <p:cNvPr id="3" name="Title 2"/>
          <p:cNvSpPr>
            <a:spLocks noGrp="1"/>
          </p:cNvSpPr>
          <p:nvPr>
            <p:ph type="title"/>
          </p:nvPr>
        </p:nvSpPr>
        <p:spPr/>
        <p:txBody>
          <a:bodyPr/>
          <a:lstStyle/>
          <a:p>
            <a:r>
              <a:rPr lang="en-US" dirty="0" smtClean="0"/>
              <a:t>Reporting </a:t>
            </a:r>
            <a:endParaRPr lang="en-US" dirty="0"/>
          </a:p>
        </p:txBody>
      </p:sp>
    </p:spTree>
    <p:extLst>
      <p:ext uri="{BB962C8B-B14F-4D97-AF65-F5344CB8AC3E}">
        <p14:creationId xmlns:p14="http://schemas.microsoft.com/office/powerpoint/2010/main" val="831885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4" end="4"/>
                                            </p:txEl>
                                          </p:spTgt>
                                        </p:tgtEl>
                                        <p:attrNameLst>
                                          <p:attrName>style.visibility</p:attrName>
                                        </p:attrNameLst>
                                      </p:cBhvr>
                                      <p:to>
                                        <p:strVal val="visible"/>
                                      </p:to>
                                    </p:set>
                                    <p:animEffect transition="in" filter="fade">
                                      <p:cBhvr>
                                        <p:cTn id="12" dur="500"/>
                                        <p:tgtEl>
                                          <p:spTgt spid="2">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fade">
                                      <p:cBhvr>
                                        <p:cTn id="17" dur="5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4800" dirty="0" smtClean="0"/>
              <a:t>How Does the Corporate Compliance Program apply</a:t>
            </a:r>
          </a:p>
          <a:p>
            <a:pPr marL="0" indent="0" algn="ctr">
              <a:buNone/>
            </a:pPr>
            <a:r>
              <a:rPr lang="en-US" sz="4800" dirty="0" smtClean="0"/>
              <a:t>to My Job/Relationship with Arc Wayne?</a:t>
            </a:r>
            <a:endParaRPr lang="en-US" sz="48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1212921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Font typeface="Wingdings" pitchFamily="2" charset="2"/>
              <a:buChar char="Ø"/>
            </a:pPr>
            <a:r>
              <a:rPr lang="en-US" sz="4000" dirty="0" smtClean="0"/>
              <a:t>Service Planning </a:t>
            </a:r>
          </a:p>
          <a:p>
            <a:pPr>
              <a:lnSpc>
                <a:spcPct val="150000"/>
              </a:lnSpc>
              <a:buFont typeface="Wingdings" pitchFamily="2" charset="2"/>
              <a:buChar char="Ø"/>
            </a:pPr>
            <a:r>
              <a:rPr lang="en-US" sz="4000" dirty="0" smtClean="0"/>
              <a:t>Service Provision/Delivery</a:t>
            </a:r>
          </a:p>
          <a:p>
            <a:pPr>
              <a:buFont typeface="Wingdings" pitchFamily="2" charset="2"/>
              <a:buChar char="Ø"/>
            </a:pPr>
            <a:r>
              <a:rPr lang="en-US" sz="4000" dirty="0" smtClean="0"/>
              <a:t>Service Documentation  </a:t>
            </a:r>
          </a:p>
          <a:p>
            <a:pPr>
              <a:buFont typeface="Wingdings" pitchFamily="2" charset="2"/>
              <a:buChar char="Ø"/>
            </a:pPr>
            <a:endParaRPr lang="en-US" sz="4000" dirty="0"/>
          </a:p>
          <a:p>
            <a:pPr marL="0" indent="0">
              <a:buNone/>
            </a:pPr>
            <a:r>
              <a:rPr lang="en-US" sz="4000" dirty="0" smtClean="0"/>
              <a:t> </a:t>
            </a:r>
            <a:endParaRPr lang="en-US" sz="40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583637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4000" dirty="0" smtClean="0"/>
              <a:t>The service </a:t>
            </a:r>
            <a:r>
              <a:rPr lang="en-US" sz="4000" b="1" u="sng" dirty="0" smtClean="0"/>
              <a:t>YOU</a:t>
            </a:r>
            <a:r>
              <a:rPr lang="en-US" sz="4000" dirty="0" smtClean="0"/>
              <a:t> provide and </a:t>
            </a:r>
            <a:r>
              <a:rPr lang="en-US" sz="4000" b="1" u="sng" dirty="0" smtClean="0"/>
              <a:t>YOU</a:t>
            </a:r>
            <a:r>
              <a:rPr lang="en-US" sz="4000" b="1" dirty="0" smtClean="0"/>
              <a:t> </a:t>
            </a:r>
            <a:r>
              <a:rPr lang="en-US" sz="4000" dirty="0" smtClean="0"/>
              <a:t>document is what the Agency uses to justify billing.</a:t>
            </a:r>
          </a:p>
          <a:p>
            <a:endParaRPr lang="en-US" sz="4000" dirty="0"/>
          </a:p>
          <a:p>
            <a:pPr marL="0" indent="0" algn="ctr">
              <a:buNone/>
            </a:pPr>
            <a:endParaRPr lang="en-US" sz="4000" dirty="0"/>
          </a:p>
        </p:txBody>
      </p:sp>
      <p:sp>
        <p:nvSpPr>
          <p:cNvPr id="3" name="Title 2"/>
          <p:cNvSpPr>
            <a:spLocks noGrp="1"/>
          </p:cNvSpPr>
          <p:nvPr>
            <p:ph type="title"/>
          </p:nvPr>
        </p:nvSpPr>
        <p:spPr/>
        <p:txBody>
          <a:bodyPr/>
          <a:lstStyle/>
          <a:p>
            <a:r>
              <a:rPr lang="en-US" dirty="0" smtClean="0"/>
              <a:t>KEEP IN MIND…..</a:t>
            </a:r>
            <a:endParaRPr lang="en-US" dirty="0"/>
          </a:p>
        </p:txBody>
      </p:sp>
      <p:pic>
        <p:nvPicPr>
          <p:cNvPr id="3074" name="Picture 2" descr="C:\Program Files\Microsoft Office\MEDIA\CAGCAT10\j019538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74059" y="4648200"/>
            <a:ext cx="1795882" cy="1524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20684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Font typeface="Wingdings" pitchFamily="2" charset="2"/>
              <a:buChar char="§"/>
            </a:pPr>
            <a:r>
              <a:rPr lang="en-US" sz="2200" dirty="0" smtClean="0"/>
              <a:t>Contemporaneous documentation </a:t>
            </a:r>
            <a:r>
              <a:rPr lang="en-US" sz="1700" dirty="0" smtClean="0"/>
              <a:t>(See Arc Wayne’s Contemporaneous documentation policy) </a:t>
            </a:r>
          </a:p>
          <a:p>
            <a:pPr>
              <a:buFont typeface="Wingdings" pitchFamily="2" charset="2"/>
              <a:buChar char="§"/>
            </a:pPr>
            <a:endParaRPr lang="en-US" sz="2000" dirty="0"/>
          </a:p>
          <a:p>
            <a:pPr>
              <a:buFont typeface="Wingdings" pitchFamily="2" charset="2"/>
              <a:buChar char="§"/>
            </a:pPr>
            <a:r>
              <a:rPr lang="en-US" sz="2200" dirty="0" smtClean="0"/>
              <a:t>Medically Authorized by Medicare/Medicaid</a:t>
            </a:r>
          </a:p>
          <a:p>
            <a:pPr>
              <a:buFont typeface="Wingdings" pitchFamily="2" charset="2"/>
              <a:buChar char="§"/>
            </a:pPr>
            <a:endParaRPr lang="en-US" sz="2200" dirty="0"/>
          </a:p>
          <a:p>
            <a:pPr>
              <a:buFont typeface="Wingdings" pitchFamily="2" charset="2"/>
              <a:buChar char="§"/>
            </a:pPr>
            <a:r>
              <a:rPr lang="en-US" sz="2200" dirty="0" smtClean="0"/>
              <a:t>Face-to-Face service</a:t>
            </a:r>
            <a:endParaRPr lang="en-US" sz="2200" dirty="0"/>
          </a:p>
          <a:p>
            <a:pPr>
              <a:buFont typeface="Wingdings" pitchFamily="2" charset="2"/>
              <a:buChar char="§"/>
            </a:pPr>
            <a:endParaRPr lang="en-US" sz="2200" dirty="0" smtClean="0"/>
          </a:p>
          <a:p>
            <a:pPr>
              <a:buFont typeface="Wingdings" pitchFamily="2" charset="2"/>
              <a:buChar char="§"/>
            </a:pPr>
            <a:r>
              <a:rPr lang="en-US" sz="2200" dirty="0" smtClean="0"/>
              <a:t>True, accurate and complete documentation</a:t>
            </a:r>
          </a:p>
          <a:p>
            <a:pPr>
              <a:buFont typeface="Wingdings" pitchFamily="2" charset="2"/>
              <a:buChar char="§"/>
            </a:pPr>
            <a:endParaRPr lang="en-US" sz="2200" dirty="0"/>
          </a:p>
          <a:p>
            <a:pPr marL="0" indent="0" algn="ctr">
              <a:buNone/>
            </a:pPr>
            <a:r>
              <a:rPr lang="en-US" sz="2800" b="1" dirty="0" smtClean="0"/>
              <a:t>Document and submit billing claims only for services </a:t>
            </a:r>
            <a:r>
              <a:rPr lang="en-US" sz="2800" b="1" u="sng" dirty="0" smtClean="0"/>
              <a:t>YOU</a:t>
            </a:r>
            <a:r>
              <a:rPr lang="en-US" sz="2800" b="1" dirty="0" smtClean="0"/>
              <a:t> provide</a:t>
            </a:r>
            <a:endParaRPr lang="en-US" sz="2800" b="1" dirty="0"/>
          </a:p>
        </p:txBody>
      </p:sp>
      <p:sp>
        <p:nvSpPr>
          <p:cNvPr id="3" name="Title 2"/>
          <p:cNvSpPr>
            <a:spLocks noGrp="1"/>
          </p:cNvSpPr>
          <p:nvPr>
            <p:ph type="title"/>
          </p:nvPr>
        </p:nvSpPr>
        <p:spPr/>
        <p:txBody>
          <a:bodyPr/>
          <a:lstStyle/>
          <a:p>
            <a:r>
              <a:rPr lang="en-US" sz="4000" dirty="0" smtClean="0"/>
              <a:t>RULES FOR DOCUMENTING</a:t>
            </a:r>
            <a:br>
              <a:rPr lang="en-US" sz="4000" dirty="0" smtClean="0"/>
            </a:br>
            <a:r>
              <a:rPr lang="en-US" sz="4000" dirty="0" smtClean="0"/>
              <a:t>SERVICES </a:t>
            </a:r>
            <a:endParaRPr lang="en-US" sz="4000" dirty="0"/>
          </a:p>
        </p:txBody>
      </p:sp>
    </p:spTree>
    <p:extLst>
      <p:ext uri="{BB962C8B-B14F-4D97-AF65-F5344CB8AC3E}">
        <p14:creationId xmlns:p14="http://schemas.microsoft.com/office/powerpoint/2010/main" val="127733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 calcmode="lin" valueType="num">
                                      <p:cBhvr additive="base">
                                        <p:cTn id="3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itchFamily="2" charset="2"/>
              <a:buChar char="§"/>
            </a:pPr>
            <a:r>
              <a:rPr lang="en-US" sz="2800" dirty="0" smtClean="0"/>
              <a:t>Services must be delivered by trained and qualified Affected Individuals and as specified in the individual’s service plan/treatment plan/contract/etc.</a:t>
            </a:r>
          </a:p>
          <a:p>
            <a:pPr>
              <a:buFont typeface="Wingdings" pitchFamily="2" charset="2"/>
              <a:buChar char="§"/>
            </a:pPr>
            <a:endParaRPr lang="en-US" sz="2800" dirty="0"/>
          </a:p>
          <a:p>
            <a:pPr>
              <a:buFont typeface="Wingdings" pitchFamily="2" charset="2"/>
              <a:buChar char="§"/>
            </a:pPr>
            <a:r>
              <a:rPr lang="en-US" sz="2800" dirty="0" smtClean="0"/>
              <a:t>The effectiveness of the service/treatment plan must be reviewed on a frequent and regular basis </a:t>
            </a:r>
            <a:r>
              <a:rPr lang="en-US" sz="2800" i="1" dirty="0" smtClean="0"/>
              <a:t>(minimum- 2x/year). </a:t>
            </a:r>
            <a:endParaRPr lang="en-US" sz="2800" i="1" dirty="0"/>
          </a:p>
        </p:txBody>
      </p:sp>
      <p:sp>
        <p:nvSpPr>
          <p:cNvPr id="3" name="Title 2"/>
          <p:cNvSpPr>
            <a:spLocks noGrp="1"/>
          </p:cNvSpPr>
          <p:nvPr>
            <p:ph type="title"/>
          </p:nvPr>
        </p:nvSpPr>
        <p:spPr/>
        <p:txBody>
          <a:bodyPr/>
          <a:lstStyle/>
          <a:p>
            <a:r>
              <a:rPr lang="en-US" dirty="0" smtClean="0"/>
              <a:t>Additionally……</a:t>
            </a:r>
            <a:endParaRPr lang="en-US" dirty="0"/>
          </a:p>
        </p:txBody>
      </p:sp>
    </p:spTree>
    <p:extLst>
      <p:ext uri="{BB962C8B-B14F-4D97-AF65-F5344CB8AC3E}">
        <p14:creationId xmlns:p14="http://schemas.microsoft.com/office/powerpoint/2010/main" val="42158765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2800" dirty="0" smtClean="0"/>
              <a:t>1. Electronic Health Record- THERAP , </a:t>
            </a:r>
            <a:r>
              <a:rPr lang="en-US" sz="2800" dirty="0" err="1" smtClean="0"/>
              <a:t>Netsmart</a:t>
            </a:r>
            <a:r>
              <a:rPr lang="en-US" sz="2800" dirty="0" smtClean="0"/>
              <a:t>, etc.,</a:t>
            </a:r>
          </a:p>
          <a:p>
            <a:pPr marL="0" indent="0" algn="ctr">
              <a:buNone/>
            </a:pPr>
            <a:endParaRPr lang="en-US" sz="2800" dirty="0"/>
          </a:p>
          <a:p>
            <a:pPr marL="0" indent="0" algn="ctr">
              <a:buNone/>
            </a:pPr>
            <a:r>
              <a:rPr lang="en-US" dirty="0" smtClean="0"/>
              <a:t>Electronic Health Records will date/time stamp your entries and identify you by your established log-in &amp; password</a:t>
            </a:r>
          </a:p>
        </p:txBody>
      </p:sp>
      <p:sp>
        <p:nvSpPr>
          <p:cNvPr id="3" name="Title 2"/>
          <p:cNvSpPr>
            <a:spLocks noGrp="1"/>
          </p:cNvSpPr>
          <p:nvPr>
            <p:ph type="title"/>
          </p:nvPr>
        </p:nvSpPr>
        <p:spPr/>
        <p:txBody>
          <a:bodyPr/>
          <a:lstStyle/>
          <a:p>
            <a:r>
              <a:rPr lang="en-US" dirty="0" smtClean="0"/>
              <a:t>Documenting Services</a:t>
            </a:r>
            <a:endParaRPr lang="en-US" dirty="0"/>
          </a:p>
        </p:txBody>
      </p:sp>
    </p:spTree>
    <p:extLst>
      <p:ext uri="{BB962C8B-B14F-4D97-AF65-F5344CB8AC3E}">
        <p14:creationId xmlns:p14="http://schemas.microsoft.com/office/powerpoint/2010/main" val="281163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2800" dirty="0" smtClean="0"/>
              <a:t>2. Paper</a:t>
            </a:r>
          </a:p>
          <a:p>
            <a:pPr marL="0" indent="0" algn="ctr">
              <a:buNone/>
            </a:pPr>
            <a:endParaRPr lang="en-US" sz="2800" dirty="0"/>
          </a:p>
          <a:p>
            <a:pPr marL="0" indent="0" algn="ctr">
              <a:buNone/>
            </a:pPr>
            <a:r>
              <a:rPr lang="en-US" u="sng" dirty="0" smtClean="0"/>
              <a:t>Required elements of documentation</a:t>
            </a:r>
            <a:r>
              <a:rPr lang="en-US" dirty="0" smtClean="0"/>
              <a:t>…… </a:t>
            </a:r>
            <a:r>
              <a:rPr lang="en-US" sz="2800" dirty="0" smtClean="0"/>
              <a:t>  </a:t>
            </a:r>
          </a:p>
          <a:p>
            <a:pPr>
              <a:buFont typeface="Arial" pitchFamily="34" charset="0"/>
              <a:buChar char="•"/>
            </a:pPr>
            <a:r>
              <a:rPr lang="en-US" sz="2000" dirty="0" smtClean="0"/>
              <a:t>Use Full date (mm/</a:t>
            </a:r>
            <a:r>
              <a:rPr lang="en-US" sz="2000" dirty="0" err="1" smtClean="0"/>
              <a:t>dd</a:t>
            </a:r>
            <a:r>
              <a:rPr lang="en-US" sz="2000" dirty="0" smtClean="0"/>
              <a:t>/</a:t>
            </a:r>
            <a:r>
              <a:rPr lang="en-US" sz="2000" dirty="0" err="1" smtClean="0"/>
              <a:t>yyyy</a:t>
            </a:r>
            <a:r>
              <a:rPr lang="en-US" sz="2000" dirty="0" smtClean="0"/>
              <a:t>)</a:t>
            </a:r>
          </a:p>
          <a:p>
            <a:pPr>
              <a:buFont typeface="Arial" pitchFamily="34" charset="0"/>
              <a:buChar char="•"/>
            </a:pPr>
            <a:r>
              <a:rPr lang="en-US" sz="2000" dirty="0" smtClean="0"/>
              <a:t>Use signature and title on all entries</a:t>
            </a:r>
          </a:p>
          <a:p>
            <a:pPr>
              <a:buFont typeface="Arial" pitchFamily="34" charset="0"/>
              <a:buChar char="•"/>
            </a:pPr>
            <a:r>
              <a:rPr lang="en-US" sz="2000" dirty="0" smtClean="0"/>
              <a:t>Include date with your signature</a:t>
            </a:r>
          </a:p>
          <a:p>
            <a:pPr>
              <a:buFont typeface="Arial" pitchFamily="34" charset="0"/>
              <a:buChar char="•"/>
            </a:pPr>
            <a:r>
              <a:rPr lang="en-US" sz="2000" dirty="0" smtClean="0"/>
              <a:t>Use ink-not pencil</a:t>
            </a:r>
          </a:p>
          <a:p>
            <a:pPr>
              <a:buFont typeface="Arial" pitchFamily="34" charset="0"/>
              <a:buChar char="•"/>
            </a:pPr>
            <a:r>
              <a:rPr lang="en-US" sz="2000" dirty="0" smtClean="0"/>
              <a:t>No use of white out, black marker or scribbling over. Draw line, note error, sign and date.</a:t>
            </a:r>
          </a:p>
        </p:txBody>
      </p:sp>
      <p:sp>
        <p:nvSpPr>
          <p:cNvPr id="3" name="Title 2"/>
          <p:cNvSpPr>
            <a:spLocks noGrp="1"/>
          </p:cNvSpPr>
          <p:nvPr>
            <p:ph type="title"/>
          </p:nvPr>
        </p:nvSpPr>
        <p:spPr/>
        <p:txBody>
          <a:bodyPr/>
          <a:lstStyle/>
          <a:p>
            <a:r>
              <a:rPr lang="en-US" dirty="0" smtClean="0"/>
              <a:t>Documenting Services</a:t>
            </a:r>
            <a:endParaRPr lang="en-US" dirty="0"/>
          </a:p>
        </p:txBody>
      </p:sp>
    </p:spTree>
    <p:extLst>
      <p:ext uri="{BB962C8B-B14F-4D97-AF65-F5344CB8AC3E}">
        <p14:creationId xmlns:p14="http://schemas.microsoft.com/office/powerpoint/2010/main" val="3344094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 calcmode="lin" valueType="num">
                                      <p:cBhvr additive="base">
                                        <p:cTn id="1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3" end="3"/>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7" end="7"/>
                                            </p:txEl>
                                          </p:spTgt>
                                        </p:tgtEl>
                                        <p:attrNameLst>
                                          <p:attrName>style.visibility</p:attrName>
                                        </p:attrNameLst>
                                      </p:cBhvr>
                                      <p:to>
                                        <p:strVal val="visible"/>
                                      </p:to>
                                    </p:set>
                                    <p:anim calcmode="lin" valueType="num">
                                      <p:cBhvr additive="base">
                                        <p:cTn id="3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2000" b="1" dirty="0" smtClean="0"/>
              <a:t>Arc Wayne’s Compliance Program applies to:</a:t>
            </a:r>
            <a:endParaRPr lang="en-US" sz="2000" b="1" dirty="0"/>
          </a:p>
          <a:p>
            <a:pPr>
              <a:buFont typeface="Wingdings" panose="05000000000000000000" pitchFamily="2" charset="2"/>
              <a:buChar char="Ø"/>
            </a:pPr>
            <a:r>
              <a:rPr lang="en-US" sz="1800" dirty="0" smtClean="0"/>
              <a:t>billings;</a:t>
            </a:r>
          </a:p>
          <a:p>
            <a:pPr>
              <a:buFont typeface="Wingdings" panose="05000000000000000000" pitchFamily="2" charset="2"/>
              <a:buChar char="Ø"/>
            </a:pPr>
            <a:r>
              <a:rPr lang="en-US" sz="1800" dirty="0" smtClean="0"/>
              <a:t>payments;</a:t>
            </a:r>
          </a:p>
          <a:p>
            <a:pPr>
              <a:buFont typeface="Wingdings" panose="05000000000000000000" pitchFamily="2" charset="2"/>
              <a:buChar char="Ø"/>
            </a:pPr>
            <a:r>
              <a:rPr lang="en-US" sz="1800" dirty="0" smtClean="0"/>
              <a:t>medical necessity and quality of care;</a:t>
            </a:r>
          </a:p>
          <a:p>
            <a:pPr>
              <a:buFont typeface="Wingdings" panose="05000000000000000000" pitchFamily="2" charset="2"/>
              <a:buChar char="Ø"/>
            </a:pPr>
            <a:r>
              <a:rPr lang="en-US" sz="1800" dirty="0" smtClean="0"/>
              <a:t>governance;</a:t>
            </a:r>
          </a:p>
          <a:p>
            <a:pPr>
              <a:buFont typeface="Wingdings" panose="05000000000000000000" pitchFamily="2" charset="2"/>
              <a:buChar char="Ø"/>
            </a:pPr>
            <a:r>
              <a:rPr lang="en-US" sz="1800" dirty="0" smtClean="0"/>
              <a:t>mandatory reporting;</a:t>
            </a:r>
          </a:p>
          <a:p>
            <a:pPr>
              <a:buFont typeface="Wingdings" panose="05000000000000000000" pitchFamily="2" charset="2"/>
              <a:buChar char="Ø"/>
            </a:pPr>
            <a:r>
              <a:rPr lang="en-US" sz="1800" dirty="0" smtClean="0"/>
              <a:t>credentialing;</a:t>
            </a:r>
          </a:p>
          <a:p>
            <a:pPr>
              <a:buFont typeface="Wingdings" panose="05000000000000000000" pitchFamily="2" charset="2"/>
              <a:buChar char="Ø"/>
            </a:pPr>
            <a:r>
              <a:rPr lang="en-US" sz="1800" dirty="0" smtClean="0"/>
              <a:t>ordered services;</a:t>
            </a:r>
          </a:p>
          <a:p>
            <a:pPr>
              <a:buFont typeface="Wingdings" panose="05000000000000000000" pitchFamily="2" charset="2"/>
              <a:buChar char="Ø"/>
            </a:pPr>
            <a:r>
              <a:rPr lang="en-US" sz="1800" dirty="0" smtClean="0"/>
              <a:t>contractor, subcontractor and/or agent oversight; </a:t>
            </a:r>
          </a:p>
          <a:p>
            <a:pPr>
              <a:buFont typeface="Wingdings" panose="05000000000000000000" pitchFamily="2" charset="2"/>
              <a:buChar char="Ø"/>
            </a:pPr>
            <a:r>
              <a:rPr lang="en-US" sz="1800" dirty="0" smtClean="0"/>
              <a:t>Other risk areas that are  or should, with due diligence, be identified by the agency  </a:t>
            </a:r>
          </a:p>
          <a:p>
            <a:pPr>
              <a:buFont typeface="Wingdings" panose="05000000000000000000" pitchFamily="2" charset="2"/>
              <a:buChar char="Ø"/>
            </a:pPr>
            <a:endParaRPr lang="en-US" dirty="0" smtClean="0"/>
          </a:p>
          <a:p>
            <a:pPr>
              <a:buFont typeface="Wingdings" panose="05000000000000000000" pitchFamily="2" charset="2"/>
              <a:buChar char="Ø"/>
            </a:pPr>
            <a:endParaRPr lang="en-US" dirty="0" smtClean="0"/>
          </a:p>
          <a:p>
            <a:pPr>
              <a:buFont typeface="Wingdings" panose="05000000000000000000" pitchFamily="2" charset="2"/>
              <a:buChar char="Ø"/>
            </a:pPr>
            <a:endParaRPr lang="en-US" dirty="0" smtClean="0"/>
          </a:p>
          <a:p>
            <a:pPr marL="0" indent="0">
              <a:buNone/>
            </a:pPr>
            <a:endParaRPr lang="en-US" dirty="0"/>
          </a:p>
        </p:txBody>
      </p:sp>
      <p:sp>
        <p:nvSpPr>
          <p:cNvPr id="3" name="Title 2"/>
          <p:cNvSpPr>
            <a:spLocks noGrp="1"/>
          </p:cNvSpPr>
          <p:nvPr>
            <p:ph type="title"/>
          </p:nvPr>
        </p:nvSpPr>
        <p:spPr/>
        <p:txBody>
          <a:bodyPr/>
          <a:lstStyle/>
          <a:p>
            <a:r>
              <a:rPr lang="en-US" sz="4800" dirty="0" smtClean="0"/>
              <a:t>Corporate Compliance</a:t>
            </a:r>
            <a:endParaRPr lang="en-US" sz="4800" dirty="0"/>
          </a:p>
        </p:txBody>
      </p:sp>
    </p:spTree>
    <p:extLst>
      <p:ext uri="{BB962C8B-B14F-4D97-AF65-F5344CB8AC3E}">
        <p14:creationId xmlns:p14="http://schemas.microsoft.com/office/powerpoint/2010/main" val="27481574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838200" y="2209800"/>
            <a:ext cx="7745505" cy="3877815"/>
          </a:xfrm>
        </p:spPr>
        <p:txBody>
          <a:bodyPr>
            <a:normAutofit/>
          </a:bodyPr>
          <a:lstStyle/>
          <a:p>
            <a:pPr marL="0" indent="0" algn="ctr">
              <a:buNone/>
            </a:pPr>
            <a:r>
              <a:rPr lang="en-US" sz="3200" dirty="0" smtClean="0"/>
              <a:t>How does Arc Wayne know if its Affected Individuals are in compliance with its Compliance Program ?</a:t>
            </a:r>
          </a:p>
          <a:p>
            <a:pPr marL="0" indent="0">
              <a:buNone/>
            </a:pPr>
            <a:endParaRPr lang="en-US" sz="3200" dirty="0"/>
          </a:p>
          <a:p>
            <a:pPr>
              <a:buFont typeface="Wingdings" pitchFamily="2" charset="2"/>
              <a:buChar char="ü"/>
            </a:pPr>
            <a:r>
              <a:rPr lang="en-US" sz="3200" dirty="0" smtClean="0"/>
              <a:t>Internal Audits </a:t>
            </a:r>
          </a:p>
          <a:p>
            <a:pPr>
              <a:buFont typeface="Wingdings" pitchFamily="2" charset="2"/>
              <a:buChar char="ü"/>
            </a:pPr>
            <a:r>
              <a:rPr lang="en-US" sz="3200" dirty="0" smtClean="0"/>
              <a:t>External Audits </a:t>
            </a:r>
            <a:r>
              <a:rPr lang="en-US" sz="1800" dirty="0" smtClean="0"/>
              <a:t>(e.g., State and Federal audits)  </a:t>
            </a:r>
            <a:endParaRPr lang="en-US" sz="3200"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4008007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marL="0" indent="0" algn="ctr">
              <a:buNone/>
            </a:pPr>
            <a:endParaRPr lang="en-US" dirty="0" smtClean="0"/>
          </a:p>
          <a:p>
            <a:pPr marL="0" indent="0" algn="ctr">
              <a:buNone/>
            </a:pPr>
            <a:r>
              <a:rPr lang="en-US" sz="8000" dirty="0" smtClean="0">
                <a:solidFill>
                  <a:schemeClr val="tx1"/>
                </a:solidFill>
              </a:rPr>
              <a:t>All Affected Individuals receive the Agency Corporate Compliance Policy, and Corporate Compliance Training (annually) to include </a:t>
            </a:r>
          </a:p>
          <a:p>
            <a:pPr marL="0" indent="0" algn="ctr">
              <a:buNone/>
            </a:pPr>
            <a:r>
              <a:rPr lang="en-US" sz="8000" dirty="0" smtClean="0">
                <a:solidFill>
                  <a:schemeClr val="tx1"/>
                </a:solidFill>
              </a:rPr>
              <a:t> Standards of Conduct. The Standards of Conduct are also shared in the Human Resource Orientation course.</a:t>
            </a:r>
          </a:p>
          <a:p>
            <a:pPr marL="0" indent="0" algn="ctr">
              <a:buNone/>
            </a:pPr>
            <a:r>
              <a:rPr lang="en-US" sz="7200" dirty="0" smtClean="0">
                <a:solidFill>
                  <a:schemeClr val="tx1"/>
                </a:solidFill>
              </a:rPr>
              <a:t>Included, but not limited to: </a:t>
            </a:r>
            <a:endParaRPr lang="en-US" sz="7200" dirty="0">
              <a:solidFill>
                <a:schemeClr val="tx1"/>
              </a:solidFill>
            </a:endParaRPr>
          </a:p>
          <a:p>
            <a:pPr marL="0" indent="0" algn="ctr">
              <a:buNone/>
            </a:pPr>
            <a:endParaRPr lang="en-US" dirty="0"/>
          </a:p>
          <a:p>
            <a:pPr marL="0" indent="0" algn="ctr">
              <a:buNone/>
            </a:pPr>
            <a:endParaRPr lang="en-US" dirty="0"/>
          </a:p>
          <a:p>
            <a:pPr>
              <a:buFont typeface="Wingdings" pitchFamily="2" charset="2"/>
              <a:buChar char="§"/>
            </a:pPr>
            <a:r>
              <a:rPr lang="en-US" sz="5600" dirty="0" smtClean="0"/>
              <a:t>Confidentiality</a:t>
            </a:r>
          </a:p>
          <a:p>
            <a:pPr>
              <a:buFont typeface="Wingdings" pitchFamily="2" charset="2"/>
              <a:buChar char="§"/>
            </a:pPr>
            <a:r>
              <a:rPr lang="en-US" sz="5600" dirty="0" smtClean="0"/>
              <a:t>Quality of Care and Services </a:t>
            </a:r>
          </a:p>
          <a:p>
            <a:pPr>
              <a:buFont typeface="Wingdings" pitchFamily="2" charset="2"/>
              <a:buChar char="§"/>
            </a:pPr>
            <a:r>
              <a:rPr lang="en-US" sz="5600" dirty="0" smtClean="0"/>
              <a:t>Documentation </a:t>
            </a:r>
          </a:p>
          <a:p>
            <a:pPr>
              <a:buFont typeface="Wingdings" pitchFamily="2" charset="2"/>
              <a:buChar char="§"/>
            </a:pPr>
            <a:r>
              <a:rPr lang="en-US" sz="5600" dirty="0" smtClean="0"/>
              <a:t>Property and Money belonging to the Individual</a:t>
            </a:r>
          </a:p>
          <a:p>
            <a:pPr>
              <a:buFont typeface="Wingdings" pitchFamily="2" charset="2"/>
              <a:buChar char="§"/>
            </a:pPr>
            <a:r>
              <a:rPr lang="en-US" sz="5600" dirty="0" smtClean="0"/>
              <a:t>Interactions between employees and Individuals receiving services</a:t>
            </a:r>
          </a:p>
          <a:p>
            <a:pPr>
              <a:buFont typeface="Wingdings" pitchFamily="2" charset="2"/>
              <a:buChar char="§"/>
            </a:pPr>
            <a:r>
              <a:rPr lang="en-US" sz="5600" dirty="0" smtClean="0"/>
              <a:t>Substance Use/Abuse</a:t>
            </a:r>
          </a:p>
          <a:p>
            <a:pPr>
              <a:buFont typeface="Wingdings" pitchFamily="2" charset="2"/>
              <a:buChar char="§"/>
            </a:pPr>
            <a:r>
              <a:rPr lang="en-US" sz="5600" dirty="0" smtClean="0"/>
              <a:t>Charging for services</a:t>
            </a:r>
          </a:p>
          <a:p>
            <a:pPr>
              <a:buFont typeface="Wingdings" pitchFamily="2" charset="2"/>
              <a:buChar char="§"/>
            </a:pPr>
            <a:r>
              <a:rPr lang="en-US" sz="5600" dirty="0" smtClean="0"/>
              <a:t>Computer use</a:t>
            </a:r>
          </a:p>
          <a:p>
            <a:pPr>
              <a:buFont typeface="Wingdings" pitchFamily="2" charset="2"/>
              <a:buChar char="§"/>
            </a:pPr>
            <a:r>
              <a:rPr lang="en-US" sz="5600" dirty="0" smtClean="0"/>
              <a:t>Use of Agency property</a:t>
            </a:r>
          </a:p>
          <a:p>
            <a:pPr marL="0" indent="0">
              <a:buNone/>
            </a:pPr>
            <a:r>
              <a:rPr lang="en-US" sz="5600" dirty="0" smtClean="0"/>
              <a:t>  </a:t>
            </a:r>
          </a:p>
          <a:p>
            <a:pPr marL="0" indent="0" algn="ctr">
              <a:buNone/>
            </a:pPr>
            <a:endParaRPr lang="en-US" sz="7200" dirty="0"/>
          </a:p>
          <a:p>
            <a:pPr marL="0" indent="0" algn="ctr">
              <a:buNone/>
            </a:pPr>
            <a:endParaRPr lang="en-US" sz="7200" dirty="0" smtClean="0"/>
          </a:p>
          <a:p>
            <a:pPr marL="0" indent="0" algn="ctr">
              <a:buNone/>
            </a:pPr>
            <a:endParaRPr lang="en-US" dirty="0"/>
          </a:p>
          <a:p>
            <a:pPr marL="0" indent="0" algn="ctr">
              <a:buNone/>
            </a:pPr>
            <a:endParaRPr lang="en-US" dirty="0" smtClean="0"/>
          </a:p>
          <a:p>
            <a:pPr marL="0" indent="0" algn="ctr">
              <a:buNone/>
            </a:pPr>
            <a:r>
              <a:rPr lang="en-US" dirty="0" smtClean="0"/>
              <a:t>  </a:t>
            </a:r>
            <a:endParaRPr lang="en-US" dirty="0"/>
          </a:p>
        </p:txBody>
      </p:sp>
      <p:sp>
        <p:nvSpPr>
          <p:cNvPr id="3" name="Title 2"/>
          <p:cNvSpPr>
            <a:spLocks noGrp="1"/>
          </p:cNvSpPr>
          <p:nvPr>
            <p:ph type="title"/>
          </p:nvPr>
        </p:nvSpPr>
        <p:spPr/>
        <p:txBody>
          <a:bodyPr/>
          <a:lstStyle/>
          <a:p>
            <a:r>
              <a:rPr lang="en-US" sz="4800" dirty="0" smtClean="0"/>
              <a:t>Arc Wayne Standards </a:t>
            </a:r>
            <a:br>
              <a:rPr lang="en-US" sz="4800" dirty="0" smtClean="0"/>
            </a:br>
            <a:r>
              <a:rPr lang="en-US" sz="4800" dirty="0" smtClean="0"/>
              <a:t>of Conduct</a:t>
            </a:r>
            <a:endParaRPr lang="en-US" sz="4800" dirty="0"/>
          </a:p>
        </p:txBody>
      </p:sp>
    </p:spTree>
    <p:extLst>
      <p:ext uri="{BB962C8B-B14F-4D97-AF65-F5344CB8AC3E}">
        <p14:creationId xmlns:p14="http://schemas.microsoft.com/office/powerpoint/2010/main" val="26131026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0" indent="0">
              <a:buNone/>
            </a:pPr>
            <a:r>
              <a:rPr lang="en-US" sz="2000" dirty="0" smtClean="0"/>
              <a:t>All Affected Individuals must be honest and exercise the utmost good faith effort in the performance of their duties and should never let personal interests or feelings interfere with doing what is “right” for the Agency and the Individuals served. </a:t>
            </a:r>
          </a:p>
          <a:p>
            <a:pPr marL="0" indent="0">
              <a:buNone/>
            </a:pPr>
            <a:endParaRPr lang="en-US" sz="2000" dirty="0"/>
          </a:p>
          <a:p>
            <a:pPr>
              <a:buFont typeface="Wingdings" pitchFamily="2" charset="2"/>
              <a:buChar char="§"/>
            </a:pPr>
            <a:r>
              <a:rPr lang="en-US" sz="2000" dirty="0" smtClean="0"/>
              <a:t>Do not use your position/relationship or any information you learn about Arc Wayne or the Individuals served to obtain a personal benefit or for personal reasons not related to the best interests of the Agency or the Individuals served.</a:t>
            </a:r>
          </a:p>
          <a:p>
            <a:pPr>
              <a:buFont typeface="Wingdings" pitchFamily="2" charset="2"/>
              <a:buChar char="§"/>
            </a:pPr>
            <a:r>
              <a:rPr lang="en-US" sz="2000" dirty="0" smtClean="0"/>
              <a:t>Do not participate in any arrangement, agreement, investment or other activity that could result in the personal benefit for you at the expense of the Agency or the Individuals served.</a:t>
            </a:r>
          </a:p>
          <a:p>
            <a:pPr>
              <a:buFont typeface="Wingdings" pitchFamily="2" charset="2"/>
              <a:buChar char="§"/>
            </a:pPr>
            <a:r>
              <a:rPr lang="en-US" sz="2000" dirty="0" smtClean="0"/>
              <a:t>Do not accept a favor or gift that may affect how you perform your duties or that might reflect poorly on the Agency or upon you as a representative of the Agency.</a:t>
            </a:r>
          </a:p>
          <a:p>
            <a:pPr>
              <a:buFont typeface="Wingdings" pitchFamily="2" charset="2"/>
              <a:buChar char="§"/>
            </a:pPr>
            <a:r>
              <a:rPr lang="en-US" sz="2000" dirty="0" smtClean="0"/>
              <a:t>Ask you supervisor or Compliance Officer if you are not sure whether a conflict may exist.     </a:t>
            </a:r>
            <a:endParaRPr lang="en-US" sz="2000" dirty="0"/>
          </a:p>
        </p:txBody>
      </p:sp>
      <p:sp>
        <p:nvSpPr>
          <p:cNvPr id="3" name="Title 2"/>
          <p:cNvSpPr>
            <a:spLocks noGrp="1"/>
          </p:cNvSpPr>
          <p:nvPr>
            <p:ph type="title"/>
          </p:nvPr>
        </p:nvSpPr>
        <p:spPr/>
        <p:txBody>
          <a:bodyPr/>
          <a:lstStyle/>
          <a:p>
            <a:r>
              <a:rPr lang="en-US" dirty="0" smtClean="0"/>
              <a:t>Conflicts Of Interest</a:t>
            </a:r>
            <a:endParaRPr lang="en-US" dirty="0"/>
          </a:p>
        </p:txBody>
      </p:sp>
    </p:spTree>
    <p:extLst>
      <p:ext uri="{BB962C8B-B14F-4D97-AF65-F5344CB8AC3E}">
        <p14:creationId xmlns:p14="http://schemas.microsoft.com/office/powerpoint/2010/main" val="3074482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smtClean="0"/>
              <a:t>All Affected Individuals must report any </a:t>
            </a:r>
            <a:r>
              <a:rPr lang="en-US" i="1" dirty="0" smtClean="0"/>
              <a:t>potential</a:t>
            </a:r>
            <a:r>
              <a:rPr lang="en-US" dirty="0" smtClean="0"/>
              <a:t> conflicts of interest they may have while employed/during relationship with Arc Wayne. The Conflict of Interest Acknowledgement form is completed upon hire/start of relationship and at any time there is a change. </a:t>
            </a:r>
          </a:p>
          <a:p>
            <a:pPr marL="0" indent="0">
              <a:buNone/>
            </a:pPr>
            <a:endParaRPr lang="en-US" dirty="0"/>
          </a:p>
          <a:p>
            <a:pPr marL="0" indent="0">
              <a:buNone/>
            </a:pPr>
            <a:r>
              <a:rPr lang="en-US" dirty="0" smtClean="0"/>
              <a:t>All Agency Directors, Board Members and other identified Affected Individuals must complete the Conflict of Interest Acknowledgement form annually.   </a:t>
            </a:r>
            <a:endParaRPr lang="en-US" dirty="0"/>
          </a:p>
        </p:txBody>
      </p:sp>
      <p:sp>
        <p:nvSpPr>
          <p:cNvPr id="3" name="Title 2"/>
          <p:cNvSpPr>
            <a:spLocks noGrp="1"/>
          </p:cNvSpPr>
          <p:nvPr>
            <p:ph type="title"/>
          </p:nvPr>
        </p:nvSpPr>
        <p:spPr/>
        <p:txBody>
          <a:bodyPr/>
          <a:lstStyle/>
          <a:p>
            <a:r>
              <a:rPr lang="en-US" dirty="0" smtClean="0"/>
              <a:t>Conflict of Interest</a:t>
            </a:r>
            <a:endParaRPr lang="en-US" dirty="0"/>
          </a:p>
        </p:txBody>
      </p:sp>
    </p:spTree>
    <p:extLst>
      <p:ext uri="{BB962C8B-B14F-4D97-AF65-F5344CB8AC3E}">
        <p14:creationId xmlns:p14="http://schemas.microsoft.com/office/powerpoint/2010/main" val="1226724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2800" b="1" u="sng" dirty="0" smtClean="0"/>
              <a:t>HEALTH INSURANCE PORTABILITY AND</a:t>
            </a:r>
          </a:p>
          <a:p>
            <a:pPr marL="0" indent="0" algn="ctr">
              <a:buNone/>
            </a:pPr>
            <a:r>
              <a:rPr lang="en-US" sz="2800" b="1" u="sng" dirty="0" smtClean="0"/>
              <a:t>ACCOUNTABILITY ACT of 1996 </a:t>
            </a:r>
          </a:p>
          <a:p>
            <a:pPr marL="0" indent="0" algn="ctr">
              <a:buNone/>
            </a:pPr>
            <a:endParaRPr lang="en-US" sz="2800" b="1" u="sng" dirty="0"/>
          </a:p>
          <a:p>
            <a:pPr marL="0" indent="0" algn="ctr">
              <a:buNone/>
            </a:pPr>
            <a:endParaRPr lang="en-US" sz="2800" b="1" u="sng" dirty="0" smtClean="0"/>
          </a:p>
          <a:p>
            <a:pPr marL="0" indent="0" algn="ctr">
              <a:buNone/>
            </a:pPr>
            <a:r>
              <a:rPr lang="en-US" sz="2800" b="1" u="sng" dirty="0" smtClean="0"/>
              <a:t>FAMILY EDUCATION RIGHTS AND PRIVACY ACT OF 1974 </a:t>
            </a:r>
            <a:endParaRPr lang="en-US" sz="2800" b="1" u="sng" dirty="0"/>
          </a:p>
        </p:txBody>
      </p:sp>
      <p:sp>
        <p:nvSpPr>
          <p:cNvPr id="3" name="Title 2"/>
          <p:cNvSpPr>
            <a:spLocks noGrp="1"/>
          </p:cNvSpPr>
          <p:nvPr>
            <p:ph type="title"/>
          </p:nvPr>
        </p:nvSpPr>
        <p:spPr/>
        <p:txBody>
          <a:bodyPr/>
          <a:lstStyle/>
          <a:p>
            <a:r>
              <a:rPr lang="en-US" dirty="0" smtClean="0"/>
              <a:t>HIPAA &amp; FERPA</a:t>
            </a:r>
            <a:endParaRPr lang="en-US" dirty="0"/>
          </a:p>
        </p:txBody>
      </p:sp>
    </p:spTree>
    <p:extLst>
      <p:ext uri="{BB962C8B-B14F-4D97-AF65-F5344CB8AC3E}">
        <p14:creationId xmlns:p14="http://schemas.microsoft.com/office/powerpoint/2010/main" val="40674638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Font typeface="Wingdings" pitchFamily="2" charset="2"/>
              <a:buChar char="§"/>
            </a:pPr>
            <a:r>
              <a:rPr lang="en-US" sz="2000" dirty="0" smtClean="0"/>
              <a:t>Protected Health Information (PHI) is any information relating to the health of the individual.</a:t>
            </a:r>
          </a:p>
          <a:p>
            <a:pPr>
              <a:buFont typeface="Wingdings" pitchFamily="2" charset="2"/>
              <a:buChar char="§"/>
            </a:pPr>
            <a:endParaRPr lang="en-US" sz="2000" dirty="0"/>
          </a:p>
          <a:p>
            <a:pPr>
              <a:buFont typeface="Wingdings" pitchFamily="2" charset="2"/>
              <a:buChar char="§"/>
            </a:pPr>
            <a:r>
              <a:rPr lang="en-US" sz="2000" dirty="0" smtClean="0"/>
              <a:t>PHI is anything that can be used to identify the individual. </a:t>
            </a:r>
          </a:p>
          <a:p>
            <a:pPr>
              <a:buFont typeface="Wingdings" pitchFamily="2" charset="2"/>
              <a:buChar char="§"/>
            </a:pPr>
            <a:endParaRPr lang="en-US" sz="2000" dirty="0" smtClean="0"/>
          </a:p>
          <a:p>
            <a:pPr>
              <a:buFont typeface="Wingdings" pitchFamily="2" charset="2"/>
              <a:buChar char="§"/>
            </a:pPr>
            <a:r>
              <a:rPr lang="en-US" sz="2000" u="sng" dirty="0" smtClean="0"/>
              <a:t>Examples:</a:t>
            </a:r>
            <a:r>
              <a:rPr lang="en-US" sz="2000" dirty="0" smtClean="0"/>
              <a:t> </a:t>
            </a:r>
          </a:p>
          <a:p>
            <a:pPr marL="0" indent="0">
              <a:buNone/>
            </a:pPr>
            <a:r>
              <a:rPr lang="en-US" sz="1600" dirty="0" smtClean="0"/>
              <a:t>Name </a:t>
            </a:r>
            <a:r>
              <a:rPr lang="en-US" sz="1400" dirty="0" smtClean="0"/>
              <a:t>(including initials)</a:t>
            </a:r>
          </a:p>
          <a:p>
            <a:pPr marL="0" indent="0">
              <a:buNone/>
            </a:pPr>
            <a:r>
              <a:rPr lang="en-US" sz="1600" dirty="0" smtClean="0"/>
              <a:t>Address and Telephone Number</a:t>
            </a:r>
          </a:p>
          <a:p>
            <a:pPr marL="0" indent="0">
              <a:buNone/>
            </a:pPr>
            <a:r>
              <a:rPr lang="en-US" sz="1600" dirty="0" smtClean="0"/>
              <a:t>Social Security Number</a:t>
            </a:r>
          </a:p>
          <a:p>
            <a:pPr marL="0" indent="0">
              <a:buNone/>
            </a:pPr>
            <a:r>
              <a:rPr lang="en-US" sz="1600" dirty="0" smtClean="0"/>
              <a:t>Medicaid Number</a:t>
            </a:r>
          </a:p>
          <a:p>
            <a:pPr marL="0" indent="0">
              <a:buNone/>
            </a:pPr>
            <a:r>
              <a:rPr lang="en-US" sz="1600" dirty="0" smtClean="0"/>
              <a:t>Medical Chart/Record</a:t>
            </a:r>
          </a:p>
          <a:p>
            <a:pPr marL="0" indent="0">
              <a:buNone/>
            </a:pPr>
            <a:r>
              <a:rPr lang="en-US" sz="1600" dirty="0" smtClean="0"/>
              <a:t>Birth date, admission date, discharge date, etc.</a:t>
            </a:r>
          </a:p>
          <a:p>
            <a:pPr marL="0" indent="0">
              <a:buNone/>
            </a:pPr>
            <a:endParaRPr lang="en-US" sz="1600" dirty="0" smtClean="0"/>
          </a:p>
        </p:txBody>
      </p:sp>
      <p:sp>
        <p:nvSpPr>
          <p:cNvPr id="3" name="Title 2"/>
          <p:cNvSpPr>
            <a:spLocks noGrp="1"/>
          </p:cNvSpPr>
          <p:nvPr>
            <p:ph type="title"/>
          </p:nvPr>
        </p:nvSpPr>
        <p:spPr/>
        <p:txBody>
          <a:bodyPr/>
          <a:lstStyle/>
          <a:p>
            <a:r>
              <a:rPr lang="en-US" sz="4800" dirty="0" smtClean="0"/>
              <a:t>What is Protected Health Information</a:t>
            </a:r>
            <a:endParaRPr lang="en-US" sz="4800" dirty="0"/>
          </a:p>
        </p:txBody>
      </p:sp>
    </p:spTree>
    <p:extLst>
      <p:ext uri="{BB962C8B-B14F-4D97-AF65-F5344CB8AC3E}">
        <p14:creationId xmlns:p14="http://schemas.microsoft.com/office/powerpoint/2010/main" val="2970842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Effect transition="in" filter="fade">
                                      <p:cBhvr>
                                        <p:cTn id="7" dur="500"/>
                                        <p:tgtEl>
                                          <p:spTgt spid="2">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6" end="6"/>
                                            </p:txEl>
                                          </p:spTgt>
                                        </p:tgtEl>
                                        <p:attrNameLst>
                                          <p:attrName>style.visibility</p:attrName>
                                        </p:attrNameLst>
                                      </p:cBhvr>
                                      <p:to>
                                        <p:strVal val="visible"/>
                                      </p:to>
                                    </p:set>
                                    <p:animEffect transition="in" filter="fade">
                                      <p:cBhvr>
                                        <p:cTn id="12" dur="500"/>
                                        <p:tgtEl>
                                          <p:spTgt spid="2">
                                            <p:txEl>
                                              <p:pRg st="6" end="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7" end="7"/>
                                            </p:txEl>
                                          </p:spTgt>
                                        </p:tgtEl>
                                        <p:attrNameLst>
                                          <p:attrName>style.visibility</p:attrName>
                                        </p:attrNameLst>
                                      </p:cBhvr>
                                      <p:to>
                                        <p:strVal val="visible"/>
                                      </p:to>
                                    </p:set>
                                    <p:animEffect transition="in" filter="fade">
                                      <p:cBhvr>
                                        <p:cTn id="17" dur="500"/>
                                        <p:tgtEl>
                                          <p:spTgt spid="2">
                                            <p:txEl>
                                              <p:pRg st="7" end="7"/>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8" end="8"/>
                                            </p:txEl>
                                          </p:spTgt>
                                        </p:tgtEl>
                                        <p:attrNameLst>
                                          <p:attrName>style.visibility</p:attrName>
                                        </p:attrNameLst>
                                      </p:cBhvr>
                                      <p:to>
                                        <p:strVal val="visible"/>
                                      </p:to>
                                    </p:set>
                                    <p:animEffect transition="in" filter="fade">
                                      <p:cBhvr>
                                        <p:cTn id="22" dur="500"/>
                                        <p:tgtEl>
                                          <p:spTgt spid="2">
                                            <p:txEl>
                                              <p:pRg st="8" end="8"/>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9" end="9"/>
                                            </p:txEl>
                                          </p:spTgt>
                                        </p:tgtEl>
                                        <p:attrNameLst>
                                          <p:attrName>style.visibility</p:attrName>
                                        </p:attrNameLst>
                                      </p:cBhvr>
                                      <p:to>
                                        <p:strVal val="visible"/>
                                      </p:to>
                                    </p:set>
                                    <p:animEffect transition="in" filter="fade">
                                      <p:cBhvr>
                                        <p:cTn id="27" dur="500"/>
                                        <p:tgtEl>
                                          <p:spTgt spid="2">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2">
                                            <p:txEl>
                                              <p:pRg st="10" end="10"/>
                                            </p:txEl>
                                          </p:spTgt>
                                        </p:tgtEl>
                                        <p:attrNameLst>
                                          <p:attrName>style.visibility</p:attrName>
                                        </p:attrNameLst>
                                      </p:cBhvr>
                                      <p:to>
                                        <p:strVal val="visible"/>
                                      </p:to>
                                    </p:set>
                                    <p:animEffect transition="in" filter="fade">
                                      <p:cBhvr>
                                        <p:cTn id="32" dur="500"/>
                                        <p:tgtEl>
                                          <p:spTgt spid="2">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buNone/>
            </a:pPr>
            <a:r>
              <a:rPr lang="en-US" dirty="0" smtClean="0"/>
              <a:t>When the information is necessary for the </a:t>
            </a:r>
            <a:r>
              <a:rPr lang="en-US" u="sng" dirty="0" smtClean="0"/>
              <a:t>treatment, payment</a:t>
            </a:r>
            <a:r>
              <a:rPr lang="en-US" dirty="0" smtClean="0"/>
              <a:t>, or </a:t>
            </a:r>
            <a:r>
              <a:rPr lang="en-US" u="sng" dirty="0" smtClean="0"/>
              <a:t>day to day operations</a:t>
            </a:r>
            <a:r>
              <a:rPr lang="en-US" dirty="0" smtClean="0"/>
              <a:t> you may share information within Arc Wayne and with any other agency providing services to the individual. </a:t>
            </a:r>
          </a:p>
          <a:p>
            <a:pPr marL="0" indent="0">
              <a:buNone/>
            </a:pPr>
            <a:r>
              <a:rPr lang="en-US" dirty="0" smtClean="0"/>
              <a:t> </a:t>
            </a:r>
          </a:p>
          <a:p>
            <a:pPr marL="0" indent="0">
              <a:buNone/>
            </a:pPr>
            <a:r>
              <a:rPr lang="en-US" dirty="0" smtClean="0"/>
              <a:t>All individuals receiving services complete an authorization form letting them, and/or their guardian, know of how information is shared.</a:t>
            </a:r>
          </a:p>
          <a:p>
            <a:pPr marL="0" indent="0">
              <a:buNone/>
            </a:pPr>
            <a:endParaRPr lang="en-US" dirty="0"/>
          </a:p>
          <a:p>
            <a:pPr marL="0" indent="0">
              <a:buNone/>
            </a:pPr>
            <a:r>
              <a:rPr lang="en-US" dirty="0" smtClean="0"/>
              <a:t>All information requested, outside the scope of treatment, payment, or day to day operations is addressed through the agency’s Release of Information procedures.   </a:t>
            </a:r>
            <a:endParaRPr lang="en-US" dirty="0"/>
          </a:p>
        </p:txBody>
      </p:sp>
      <p:sp>
        <p:nvSpPr>
          <p:cNvPr id="3" name="Title 2"/>
          <p:cNvSpPr>
            <a:spLocks noGrp="1"/>
          </p:cNvSpPr>
          <p:nvPr>
            <p:ph type="title"/>
          </p:nvPr>
        </p:nvSpPr>
        <p:spPr>
          <a:xfrm>
            <a:off x="609600" y="533400"/>
            <a:ext cx="7756263" cy="1054250"/>
          </a:xfrm>
        </p:spPr>
        <p:txBody>
          <a:bodyPr/>
          <a:lstStyle/>
          <a:p>
            <a:r>
              <a:rPr lang="en-US" sz="4800" dirty="0" smtClean="0"/>
              <a:t>When and With Whom Can I Share PHI?</a:t>
            </a:r>
            <a:endParaRPr lang="en-US" sz="4800" dirty="0"/>
          </a:p>
        </p:txBody>
      </p:sp>
    </p:spTree>
    <p:extLst>
      <p:ext uri="{BB962C8B-B14F-4D97-AF65-F5344CB8AC3E}">
        <p14:creationId xmlns:p14="http://schemas.microsoft.com/office/powerpoint/2010/main" val="16674743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dirty="0" smtClean="0"/>
              <a:t>When information is shared remember…….</a:t>
            </a:r>
          </a:p>
          <a:p>
            <a:pPr marL="0" indent="0">
              <a:buNone/>
            </a:pPr>
            <a:r>
              <a:rPr lang="en-US" dirty="0" smtClean="0"/>
              <a:t>Only share the </a:t>
            </a:r>
            <a:r>
              <a:rPr lang="en-US" u="sng" dirty="0" smtClean="0"/>
              <a:t>Minimum Information Necessary </a:t>
            </a:r>
            <a:r>
              <a:rPr lang="en-US" dirty="0" smtClean="0"/>
              <a:t>to satisfy the request.</a:t>
            </a:r>
          </a:p>
          <a:p>
            <a:pPr marL="0" indent="0">
              <a:buNone/>
            </a:pPr>
            <a:endParaRPr lang="en-US" dirty="0"/>
          </a:p>
          <a:p>
            <a:pPr marL="0" indent="0">
              <a:buNone/>
            </a:pPr>
            <a:r>
              <a:rPr lang="en-US" dirty="0" smtClean="0"/>
              <a:t>Ask your supervisor if you have any HIPAA related concerns or questions.</a:t>
            </a:r>
          </a:p>
          <a:p>
            <a:pPr marL="0" indent="0">
              <a:buNone/>
            </a:pPr>
            <a:endParaRPr lang="en-US" dirty="0" smtClean="0"/>
          </a:p>
          <a:p>
            <a:pPr marL="0" indent="0">
              <a:buNone/>
            </a:pPr>
            <a:r>
              <a:rPr lang="en-US" dirty="0" smtClean="0"/>
              <a:t>When sending PHI electronically, you must use the word </a:t>
            </a:r>
            <a:r>
              <a:rPr lang="en-US" i="1" u="sng" dirty="0" err="1" smtClean="0"/>
              <a:t>secureme</a:t>
            </a:r>
            <a:r>
              <a:rPr lang="en-US" dirty="0" smtClean="0"/>
              <a:t> as the first word in your subject line.</a:t>
            </a:r>
            <a:endParaRPr lang="en-US" dirty="0"/>
          </a:p>
          <a:p>
            <a:pPr marL="0" indent="0">
              <a:buNone/>
            </a:pPr>
            <a:r>
              <a:rPr lang="en-US" dirty="0" smtClean="0"/>
              <a:t> </a:t>
            </a:r>
            <a:endParaRPr lang="en-US" dirty="0"/>
          </a:p>
        </p:txBody>
      </p:sp>
      <p:sp>
        <p:nvSpPr>
          <p:cNvPr id="3" name="Title 2"/>
          <p:cNvSpPr>
            <a:spLocks noGrp="1"/>
          </p:cNvSpPr>
          <p:nvPr>
            <p:ph type="title"/>
          </p:nvPr>
        </p:nvSpPr>
        <p:spPr/>
        <p:txBody>
          <a:bodyPr/>
          <a:lstStyle/>
          <a:p>
            <a:r>
              <a:rPr lang="en-US" dirty="0"/>
              <a:t>When and With Whom Can I Share PHI?</a:t>
            </a:r>
          </a:p>
        </p:txBody>
      </p:sp>
    </p:spTree>
    <p:extLst>
      <p:ext uri="{BB962C8B-B14F-4D97-AF65-F5344CB8AC3E}">
        <p14:creationId xmlns:p14="http://schemas.microsoft.com/office/powerpoint/2010/main" val="9515018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500"/>
                                        <p:tgtEl>
                                          <p:spTgt spid="2">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Effect transition="in" filter="fade">
                                      <p:cBhvr>
                                        <p:cTn id="15" dur="500"/>
                                        <p:tgtEl>
                                          <p:spTgt spid="2">
                                            <p:txEl>
                                              <p:pRg st="3" end="3"/>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fade">
                                      <p:cBhvr>
                                        <p:cTn id="20"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3200" dirty="0" smtClean="0"/>
              <a:t>The sharing of any PHI involving an individual receiving services on any type of social media is prohibited. This includes, but is not limited to, Face book, Twitter, Instagram, Snapchat, etc.  </a:t>
            </a:r>
            <a:endParaRPr lang="en-US" sz="3200" u="sng" dirty="0"/>
          </a:p>
        </p:txBody>
      </p:sp>
      <p:sp>
        <p:nvSpPr>
          <p:cNvPr id="3" name="Title 2"/>
          <p:cNvSpPr>
            <a:spLocks noGrp="1"/>
          </p:cNvSpPr>
          <p:nvPr>
            <p:ph type="title"/>
          </p:nvPr>
        </p:nvSpPr>
        <p:spPr/>
        <p:txBody>
          <a:bodyPr/>
          <a:lstStyle/>
          <a:p>
            <a:r>
              <a:rPr lang="en-US" dirty="0" smtClean="0"/>
              <a:t>Social Media</a:t>
            </a:r>
            <a:endParaRPr lang="en-US" dirty="0"/>
          </a:p>
        </p:txBody>
      </p:sp>
    </p:spTree>
    <p:extLst>
      <p:ext uri="{BB962C8B-B14F-4D97-AF65-F5344CB8AC3E}">
        <p14:creationId xmlns:p14="http://schemas.microsoft.com/office/powerpoint/2010/main" val="168765781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0" indent="0">
              <a:buNone/>
            </a:pPr>
            <a:r>
              <a:rPr lang="en-US" dirty="0" smtClean="0"/>
              <a:t>Photos of individuals receiving services is considered to be Protected Health Information.</a:t>
            </a:r>
          </a:p>
          <a:p>
            <a:pPr marL="0" indent="0">
              <a:buNone/>
            </a:pPr>
            <a:endParaRPr lang="en-US" dirty="0"/>
          </a:p>
          <a:p>
            <a:pPr marL="0" indent="0">
              <a:buNone/>
            </a:pPr>
            <a:r>
              <a:rPr lang="en-US" dirty="0" smtClean="0"/>
              <a:t>The Arc Wayne, as a covered entity, obtains photo authorization and consent for photos taken for all individuals receiving services.</a:t>
            </a:r>
          </a:p>
          <a:p>
            <a:pPr marL="0" indent="0">
              <a:buNone/>
            </a:pPr>
            <a:endParaRPr lang="en-US" dirty="0"/>
          </a:p>
          <a:p>
            <a:pPr marL="0" indent="0">
              <a:buNone/>
            </a:pPr>
            <a:r>
              <a:rPr lang="en-US" dirty="0" smtClean="0"/>
              <a:t>All Affected Individuals are prohibited from taking photos without authorized written consent for any reason. This includes, but is not limited to, cell phones, tablets, cameras, etc.  </a:t>
            </a:r>
            <a:endParaRPr lang="en-US" dirty="0"/>
          </a:p>
        </p:txBody>
      </p:sp>
      <p:sp>
        <p:nvSpPr>
          <p:cNvPr id="3" name="Title 2"/>
          <p:cNvSpPr>
            <a:spLocks noGrp="1"/>
          </p:cNvSpPr>
          <p:nvPr>
            <p:ph type="title"/>
          </p:nvPr>
        </p:nvSpPr>
        <p:spPr/>
        <p:txBody>
          <a:bodyPr/>
          <a:lstStyle/>
          <a:p>
            <a:r>
              <a:rPr lang="en-US" dirty="0" smtClean="0"/>
              <a:t>PHOTOS</a:t>
            </a:r>
            <a:endParaRPr lang="en-US" dirty="0"/>
          </a:p>
        </p:txBody>
      </p:sp>
    </p:spTree>
    <p:extLst>
      <p:ext uri="{BB962C8B-B14F-4D97-AF65-F5344CB8AC3E}">
        <p14:creationId xmlns:p14="http://schemas.microsoft.com/office/powerpoint/2010/main" val="13109851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0" indent="0" algn="ctr">
              <a:buNone/>
            </a:pPr>
            <a:r>
              <a:rPr lang="en-US" dirty="0" smtClean="0"/>
              <a:t>To comply with the laws and regulations, Arc Wayne develops:</a:t>
            </a:r>
          </a:p>
          <a:p>
            <a:pPr marL="0" indent="0" algn="ctr">
              <a:buNone/>
            </a:pPr>
            <a:endParaRPr lang="en-US" dirty="0" smtClean="0"/>
          </a:p>
          <a:p>
            <a:pPr>
              <a:buFont typeface="Wingdings" pitchFamily="2" charset="2"/>
              <a:buChar char="§"/>
            </a:pPr>
            <a:r>
              <a:rPr lang="en-US" dirty="0" smtClean="0"/>
              <a:t>Policies</a:t>
            </a:r>
          </a:p>
          <a:p>
            <a:pPr>
              <a:buFont typeface="Wingdings" pitchFamily="2" charset="2"/>
              <a:buChar char="§"/>
            </a:pPr>
            <a:r>
              <a:rPr lang="en-US" dirty="0" smtClean="0"/>
              <a:t>Procedures  </a:t>
            </a:r>
          </a:p>
          <a:p>
            <a:pPr>
              <a:buFont typeface="Wingdings" pitchFamily="2" charset="2"/>
              <a:buChar char="§"/>
            </a:pPr>
            <a:r>
              <a:rPr lang="en-US" dirty="0" smtClean="0"/>
              <a:t>Practices, and</a:t>
            </a:r>
          </a:p>
          <a:p>
            <a:pPr>
              <a:buFont typeface="Wingdings" pitchFamily="2" charset="2"/>
              <a:buChar char="§"/>
            </a:pPr>
            <a:r>
              <a:rPr lang="en-US" dirty="0" smtClean="0"/>
              <a:t>Training  </a:t>
            </a:r>
          </a:p>
          <a:p>
            <a:pPr>
              <a:buFont typeface="Wingdings" pitchFamily="2" charset="2"/>
              <a:buChar char="Ø"/>
            </a:pPr>
            <a:endParaRPr lang="en-US" dirty="0"/>
          </a:p>
          <a:p>
            <a:pPr marL="0" indent="0" algn="ctr">
              <a:buNone/>
            </a:pPr>
            <a:r>
              <a:rPr lang="en-US" dirty="0" smtClean="0"/>
              <a:t>Affected Individuals can access the Corporate Compliance Policy on the </a:t>
            </a:r>
            <a:r>
              <a:rPr lang="en-US" dirty="0" err="1" smtClean="0"/>
              <a:t>Arcnet</a:t>
            </a:r>
            <a:r>
              <a:rPr lang="en-US" dirty="0" smtClean="0"/>
              <a:t> and on the agency website. Compliance Training is also available for all Affected Individuals on the agency website.</a:t>
            </a:r>
            <a:endParaRPr lang="en-US" dirty="0"/>
          </a:p>
        </p:txBody>
      </p:sp>
      <p:sp>
        <p:nvSpPr>
          <p:cNvPr id="3" name="Title 2"/>
          <p:cNvSpPr>
            <a:spLocks noGrp="1"/>
          </p:cNvSpPr>
          <p:nvPr>
            <p:ph type="title"/>
          </p:nvPr>
        </p:nvSpPr>
        <p:spPr/>
        <p:txBody>
          <a:bodyPr/>
          <a:lstStyle/>
          <a:p>
            <a:r>
              <a:rPr lang="en-US" sz="4800" dirty="0"/>
              <a:t>Corporate Compliance</a:t>
            </a:r>
          </a:p>
        </p:txBody>
      </p:sp>
    </p:spTree>
    <p:extLst>
      <p:ext uri="{BB962C8B-B14F-4D97-AF65-F5344CB8AC3E}">
        <p14:creationId xmlns:p14="http://schemas.microsoft.com/office/powerpoint/2010/main" val="151144999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3200" dirty="0" smtClean="0"/>
              <a:t>Texting is a common form of communication. The Arc Wayne recognizes texting between you, your supervisors and co-workers.</a:t>
            </a:r>
          </a:p>
          <a:p>
            <a:pPr marL="0" indent="0">
              <a:buNone/>
            </a:pPr>
            <a:endParaRPr lang="en-US" sz="3200" dirty="0"/>
          </a:p>
          <a:p>
            <a:pPr marL="0" indent="0">
              <a:buNone/>
            </a:pPr>
            <a:r>
              <a:rPr lang="en-US" sz="3200" dirty="0" smtClean="0"/>
              <a:t>All Affected Individuals are prohibited from texting PHI to </a:t>
            </a:r>
            <a:r>
              <a:rPr lang="en-US" sz="3200" u="sng" dirty="0" smtClean="0"/>
              <a:t>anyone</a:t>
            </a:r>
            <a:r>
              <a:rPr lang="en-US" sz="3200" dirty="0" smtClean="0"/>
              <a:t> even with an encrypted device.</a:t>
            </a:r>
            <a:endParaRPr lang="en-US" sz="3200" u="sng" dirty="0"/>
          </a:p>
        </p:txBody>
      </p:sp>
      <p:sp>
        <p:nvSpPr>
          <p:cNvPr id="3" name="Title 2"/>
          <p:cNvSpPr>
            <a:spLocks noGrp="1"/>
          </p:cNvSpPr>
          <p:nvPr>
            <p:ph type="title"/>
          </p:nvPr>
        </p:nvSpPr>
        <p:spPr/>
        <p:txBody>
          <a:bodyPr/>
          <a:lstStyle/>
          <a:p>
            <a:r>
              <a:rPr lang="en-US" dirty="0" smtClean="0"/>
              <a:t>TEXTING</a:t>
            </a:r>
            <a:endParaRPr lang="en-US" dirty="0"/>
          </a:p>
        </p:txBody>
      </p:sp>
    </p:spTree>
    <p:extLst>
      <p:ext uri="{BB962C8B-B14F-4D97-AF65-F5344CB8AC3E}">
        <p14:creationId xmlns:p14="http://schemas.microsoft.com/office/powerpoint/2010/main" val="30230152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lgn="ctr">
              <a:buNone/>
            </a:pPr>
            <a:r>
              <a:rPr lang="en-US" dirty="0" smtClean="0"/>
              <a:t>Family Educational Rights and Privacy Act</a:t>
            </a:r>
          </a:p>
          <a:p>
            <a:pPr>
              <a:buFont typeface="Wingdings" pitchFamily="2" charset="2"/>
              <a:buChar char="§"/>
            </a:pPr>
            <a:r>
              <a:rPr lang="en-US" sz="2000" dirty="0" smtClean="0"/>
              <a:t>FERPA is a Federal Law that protects the privacy of student  education records.</a:t>
            </a:r>
          </a:p>
          <a:p>
            <a:pPr>
              <a:buFont typeface="Wingdings" pitchFamily="2" charset="2"/>
              <a:buChar char="§"/>
            </a:pPr>
            <a:r>
              <a:rPr lang="en-US" sz="2000" dirty="0" smtClean="0"/>
              <a:t>The law applies to all schools that receive funds under an applicable program of the US Department of Education. </a:t>
            </a:r>
          </a:p>
          <a:p>
            <a:pPr>
              <a:buFont typeface="Wingdings" pitchFamily="2" charset="2"/>
              <a:buChar char="§"/>
            </a:pPr>
            <a:r>
              <a:rPr lang="en-US" sz="2000" dirty="0" smtClean="0"/>
              <a:t>Students have specific protected rights regarding the release of records.</a:t>
            </a:r>
          </a:p>
          <a:p>
            <a:pPr>
              <a:buFont typeface="Wingdings" pitchFamily="2" charset="2"/>
              <a:buChar char="§"/>
            </a:pPr>
            <a:r>
              <a:rPr lang="en-US" sz="2000" dirty="0" smtClean="0"/>
              <a:t>Parents/students have the right to know about the purpose, content and location of information kept as part of the educational record(s). </a:t>
            </a:r>
          </a:p>
          <a:p>
            <a:pPr>
              <a:buFont typeface="Wingdings" pitchFamily="2" charset="2"/>
              <a:buChar char="§"/>
            </a:pPr>
            <a:r>
              <a:rPr lang="en-US" sz="2000" dirty="0" smtClean="0"/>
              <a:t>Parents/students have the rights to confidentiality unless they give permission to disclose such information.</a:t>
            </a:r>
          </a:p>
          <a:p>
            <a:pPr>
              <a:buFont typeface="Wingdings" pitchFamily="2" charset="2"/>
              <a:buChar char="§"/>
            </a:pPr>
            <a:endParaRPr lang="en-US" sz="2000" dirty="0" smtClean="0"/>
          </a:p>
          <a:p>
            <a:pPr>
              <a:buFont typeface="Wingdings" pitchFamily="2" charset="2"/>
              <a:buChar char="§"/>
            </a:pPr>
            <a:endParaRPr lang="en-US" sz="2000" dirty="0" smtClean="0"/>
          </a:p>
        </p:txBody>
      </p:sp>
      <p:sp>
        <p:nvSpPr>
          <p:cNvPr id="3" name="Title 2"/>
          <p:cNvSpPr>
            <a:spLocks noGrp="1"/>
          </p:cNvSpPr>
          <p:nvPr>
            <p:ph type="title"/>
          </p:nvPr>
        </p:nvSpPr>
        <p:spPr/>
        <p:txBody>
          <a:bodyPr/>
          <a:lstStyle/>
          <a:p>
            <a:r>
              <a:rPr lang="en-US" dirty="0" smtClean="0"/>
              <a:t>FERPA</a:t>
            </a:r>
            <a:endParaRPr lang="en-US" dirty="0"/>
          </a:p>
        </p:txBody>
      </p:sp>
    </p:spTree>
    <p:extLst>
      <p:ext uri="{BB962C8B-B14F-4D97-AF65-F5344CB8AC3E}">
        <p14:creationId xmlns:p14="http://schemas.microsoft.com/office/powerpoint/2010/main" val="418235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itchFamily="2" charset="2"/>
              <a:buChar char="§"/>
            </a:pPr>
            <a:r>
              <a:rPr lang="en-US" dirty="0" smtClean="0"/>
              <a:t>The right to access educational records kept by the school</a:t>
            </a:r>
          </a:p>
          <a:p>
            <a:pPr>
              <a:buFont typeface="Wingdings" pitchFamily="2" charset="2"/>
              <a:buChar char="§"/>
            </a:pPr>
            <a:r>
              <a:rPr lang="en-US" dirty="0" smtClean="0"/>
              <a:t>The right to request educational records be disclosed only with parent/student consent.</a:t>
            </a:r>
          </a:p>
          <a:p>
            <a:pPr>
              <a:buFont typeface="Wingdings" pitchFamily="2" charset="2"/>
              <a:buChar char="§"/>
            </a:pPr>
            <a:r>
              <a:rPr lang="en-US" dirty="0" smtClean="0"/>
              <a:t>The right to amend educational records</a:t>
            </a:r>
          </a:p>
          <a:p>
            <a:pPr>
              <a:buFont typeface="Wingdings" pitchFamily="2" charset="2"/>
              <a:buChar char="§"/>
            </a:pPr>
            <a:r>
              <a:rPr lang="en-US" dirty="0" smtClean="0"/>
              <a:t>The right to file complaints against the school for disclosing educational records in violation of FERPA. </a:t>
            </a:r>
            <a:endParaRPr lang="en-US" dirty="0"/>
          </a:p>
        </p:txBody>
      </p:sp>
      <p:sp>
        <p:nvSpPr>
          <p:cNvPr id="3" name="Title 2"/>
          <p:cNvSpPr>
            <a:spLocks noGrp="1"/>
          </p:cNvSpPr>
          <p:nvPr>
            <p:ph type="title"/>
          </p:nvPr>
        </p:nvSpPr>
        <p:spPr/>
        <p:txBody>
          <a:bodyPr/>
          <a:lstStyle/>
          <a:p>
            <a:r>
              <a:rPr lang="en-US" sz="4800" dirty="0" smtClean="0"/>
              <a:t>Parent and Student Rights</a:t>
            </a:r>
            <a:endParaRPr lang="en-US" sz="4800" dirty="0"/>
          </a:p>
        </p:txBody>
      </p:sp>
    </p:spTree>
    <p:extLst>
      <p:ext uri="{BB962C8B-B14F-4D97-AF65-F5344CB8AC3E}">
        <p14:creationId xmlns:p14="http://schemas.microsoft.com/office/powerpoint/2010/main" val="39229134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0" indent="0">
              <a:buNone/>
            </a:pPr>
            <a:r>
              <a:rPr lang="en-US" sz="1800" dirty="0" smtClean="0"/>
              <a:t>Any record maintained by an educational agency or institution containing personally identifiable information that is directly related to the student.  </a:t>
            </a:r>
            <a:endParaRPr lang="en-US" sz="1800" dirty="0"/>
          </a:p>
          <a:p>
            <a:pPr>
              <a:buFont typeface="Wingdings" pitchFamily="2" charset="2"/>
              <a:buChar char="§"/>
            </a:pPr>
            <a:r>
              <a:rPr lang="en-US" sz="1800" dirty="0" smtClean="0"/>
              <a:t>Medical Records </a:t>
            </a:r>
            <a:r>
              <a:rPr lang="en-US" sz="1600" dirty="0" smtClean="0"/>
              <a:t>(including immunization records)</a:t>
            </a:r>
          </a:p>
          <a:p>
            <a:pPr>
              <a:buFont typeface="Wingdings" pitchFamily="2" charset="2"/>
              <a:buChar char="§"/>
            </a:pPr>
            <a:r>
              <a:rPr lang="en-US" sz="1800" dirty="0" smtClean="0"/>
              <a:t>Written documents </a:t>
            </a:r>
            <a:r>
              <a:rPr lang="en-US" sz="1600" dirty="0" smtClean="0"/>
              <a:t>(including student advising records) </a:t>
            </a:r>
          </a:p>
          <a:p>
            <a:pPr>
              <a:buFont typeface="Wingdings" pitchFamily="2" charset="2"/>
              <a:buChar char="§"/>
            </a:pPr>
            <a:r>
              <a:rPr lang="en-US" sz="1800" dirty="0" smtClean="0"/>
              <a:t>Computer media</a:t>
            </a:r>
          </a:p>
          <a:p>
            <a:pPr>
              <a:buFont typeface="Wingdings" pitchFamily="2" charset="2"/>
              <a:buChar char="§"/>
            </a:pPr>
            <a:r>
              <a:rPr lang="en-US" sz="1800" dirty="0" smtClean="0"/>
              <a:t>Video/audio/film/photos</a:t>
            </a:r>
          </a:p>
          <a:p>
            <a:pPr>
              <a:buFont typeface="Wingdings" pitchFamily="2" charset="2"/>
              <a:buChar char="§"/>
            </a:pPr>
            <a:endParaRPr lang="en-US" sz="1800" dirty="0"/>
          </a:p>
          <a:p>
            <a:pPr marL="0" indent="0">
              <a:buNone/>
            </a:pPr>
            <a:r>
              <a:rPr lang="en-US" sz="1800" u="sng" dirty="0" smtClean="0"/>
              <a:t>Not included</a:t>
            </a:r>
            <a:r>
              <a:rPr lang="en-US" sz="1800" dirty="0" smtClean="0"/>
              <a:t>- Private notes of individual staff or faculty (not kept in student advising record, campus police records, statistical data that contains no mention of personally identifiable information for student, or when complying with a judicial order or subpoena.</a:t>
            </a:r>
          </a:p>
          <a:p>
            <a:pPr marL="0" indent="0">
              <a:buNone/>
            </a:pPr>
            <a:endParaRPr lang="en-US" sz="1800" dirty="0"/>
          </a:p>
          <a:p>
            <a:pPr marL="0" indent="0">
              <a:buNone/>
            </a:pPr>
            <a:r>
              <a:rPr lang="en-US" sz="1800" dirty="0" smtClean="0"/>
              <a:t> </a:t>
            </a:r>
            <a:endParaRPr lang="en-US" sz="1800" u="sng" dirty="0"/>
          </a:p>
        </p:txBody>
      </p:sp>
      <p:sp>
        <p:nvSpPr>
          <p:cNvPr id="3" name="Title 2"/>
          <p:cNvSpPr>
            <a:spLocks noGrp="1"/>
          </p:cNvSpPr>
          <p:nvPr>
            <p:ph type="title"/>
          </p:nvPr>
        </p:nvSpPr>
        <p:spPr/>
        <p:txBody>
          <a:bodyPr/>
          <a:lstStyle/>
          <a:p>
            <a:r>
              <a:rPr lang="en-US" sz="4400" dirty="0" smtClean="0"/>
              <a:t>What is an Educational Record?</a:t>
            </a:r>
            <a:endParaRPr lang="en-US" sz="4400" dirty="0"/>
          </a:p>
        </p:txBody>
      </p:sp>
    </p:spTree>
    <p:extLst>
      <p:ext uri="{BB962C8B-B14F-4D97-AF65-F5344CB8AC3E}">
        <p14:creationId xmlns:p14="http://schemas.microsoft.com/office/powerpoint/2010/main" val="2726731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2">
                                            <p:txEl>
                                              <p:pRg st="4" end="4"/>
                                            </p:txEl>
                                          </p:spTgt>
                                        </p:tgtEl>
                                        <p:attrNameLst>
                                          <p:attrName>style.visibility</p:attrName>
                                        </p:attrNameLst>
                                      </p:cBhvr>
                                      <p:to>
                                        <p:strVal val="visible"/>
                                      </p:to>
                                    </p:set>
                                    <p:animEffect transition="in" filter="fade">
                                      <p:cBhvr>
                                        <p:cTn id="16" dur="500"/>
                                        <p:tgtEl>
                                          <p:spTgt spid="2">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
                                            <p:txEl>
                                              <p:pRg st="6" end="6"/>
                                            </p:txEl>
                                          </p:spTgt>
                                        </p:tgtEl>
                                        <p:attrNameLst>
                                          <p:attrName>style.visibility</p:attrName>
                                        </p:attrNameLst>
                                      </p:cBhvr>
                                      <p:to>
                                        <p:strVal val="visible"/>
                                      </p:to>
                                    </p:set>
                                    <p:animEffect transition="in" filter="fade">
                                      <p:cBhvr>
                                        <p:cTn id="21" dur="500"/>
                                        <p:tgtEl>
                                          <p:spTgt spid="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a:buFont typeface="Wingdings" pitchFamily="2" charset="2"/>
              <a:buChar char="Ø"/>
            </a:pPr>
            <a:r>
              <a:rPr lang="en-US" sz="2600" dirty="0" smtClean="0"/>
              <a:t>Affected Individuals can report non-compliance </a:t>
            </a:r>
            <a:r>
              <a:rPr lang="en-US" sz="2600" b="1" u="sng" dirty="0" smtClean="0"/>
              <a:t>anonymously</a:t>
            </a:r>
            <a:r>
              <a:rPr lang="en-US" sz="2600" b="1" dirty="0" smtClean="0"/>
              <a:t>, </a:t>
            </a:r>
            <a:r>
              <a:rPr lang="en-US" sz="2600" b="1" u="sng" dirty="0" smtClean="0"/>
              <a:t>without fear of retaliation, retribution, or breach of confidentiality</a:t>
            </a:r>
            <a:r>
              <a:rPr lang="en-US" sz="2600" b="1" dirty="0" smtClean="0"/>
              <a:t>.</a:t>
            </a:r>
          </a:p>
          <a:p>
            <a:pPr>
              <a:buFont typeface="Wingdings" pitchFamily="2" charset="2"/>
              <a:buChar char="Ø"/>
            </a:pPr>
            <a:endParaRPr lang="en-US" sz="2600" u="sng" dirty="0"/>
          </a:p>
          <a:p>
            <a:pPr>
              <a:buFont typeface="Wingdings" pitchFamily="2" charset="2"/>
              <a:buChar char="Ø"/>
            </a:pPr>
            <a:r>
              <a:rPr lang="en-US" sz="2600" dirty="0" smtClean="0"/>
              <a:t>Our Corporate Compliance Officer can be reached on</a:t>
            </a:r>
          </a:p>
          <a:p>
            <a:pPr marL="0" indent="0">
              <a:buNone/>
            </a:pPr>
            <a:r>
              <a:rPr lang="en-US" sz="2600" dirty="0" smtClean="0"/>
              <a:t>     a confidential hotline at: </a:t>
            </a:r>
            <a:r>
              <a:rPr lang="en-US" sz="2600" b="1" dirty="0" smtClean="0"/>
              <a:t>877-854-9413</a:t>
            </a:r>
          </a:p>
          <a:p>
            <a:pPr marL="0" indent="0">
              <a:buNone/>
            </a:pPr>
            <a:endParaRPr lang="en-US" b="1" dirty="0"/>
          </a:p>
          <a:p>
            <a:pPr>
              <a:buFont typeface="Wingdings" pitchFamily="2" charset="2"/>
              <a:buChar char="Ø"/>
            </a:pPr>
            <a:r>
              <a:rPr lang="en-US" dirty="0" smtClean="0"/>
              <a:t>The Compliance Officer can also be reached directly by calling </a:t>
            </a:r>
            <a:r>
              <a:rPr lang="en-US" b="1" dirty="0" smtClean="0"/>
              <a:t>315-331-7741 ext. 1349 </a:t>
            </a:r>
          </a:p>
          <a:p>
            <a:pPr marL="0" indent="0">
              <a:buNone/>
            </a:pPr>
            <a:endParaRPr lang="en-US" dirty="0"/>
          </a:p>
          <a:p>
            <a:pPr marL="0" indent="0">
              <a:buNone/>
            </a:pPr>
            <a:r>
              <a:rPr lang="en-US" dirty="0" smtClean="0"/>
              <a:t> </a:t>
            </a:r>
            <a:endParaRPr lang="en-US" dirty="0"/>
          </a:p>
        </p:txBody>
      </p:sp>
      <p:sp>
        <p:nvSpPr>
          <p:cNvPr id="3" name="Title 2"/>
          <p:cNvSpPr>
            <a:spLocks noGrp="1"/>
          </p:cNvSpPr>
          <p:nvPr>
            <p:ph type="title"/>
          </p:nvPr>
        </p:nvSpPr>
        <p:spPr/>
        <p:txBody>
          <a:bodyPr/>
          <a:lstStyle/>
          <a:p>
            <a:r>
              <a:rPr lang="en-US" u="sng" dirty="0" smtClean="0"/>
              <a:t>Report Non-Compliance </a:t>
            </a:r>
            <a:endParaRPr lang="en-US" u="sng" dirty="0"/>
          </a:p>
        </p:txBody>
      </p:sp>
    </p:spTree>
    <p:extLst>
      <p:ext uri="{BB962C8B-B14F-4D97-AF65-F5344CB8AC3E}">
        <p14:creationId xmlns:p14="http://schemas.microsoft.com/office/powerpoint/2010/main" val="55441567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lgn="ctr">
              <a:buNone/>
            </a:pPr>
            <a:r>
              <a:rPr lang="en-US" sz="3200" dirty="0" smtClean="0"/>
              <a:t>Questions/Comments</a:t>
            </a:r>
            <a:r>
              <a:rPr lang="en-US" dirty="0" smtClean="0"/>
              <a:t>? </a:t>
            </a:r>
          </a:p>
          <a:p>
            <a:pPr marL="0" indent="0" algn="ctr">
              <a:buNone/>
            </a:pPr>
            <a:endParaRPr lang="en-US" dirty="0"/>
          </a:p>
          <a:p>
            <a:pPr marL="0" indent="0" algn="ctr">
              <a:buNone/>
            </a:pPr>
            <a:r>
              <a:rPr lang="en-US" dirty="0" smtClean="0"/>
              <a:t>Please contact the Corporate Compliance Officer with any questions you may have. </a:t>
            </a:r>
          </a:p>
          <a:p>
            <a:pPr marL="0" indent="0" algn="ctr">
              <a:buNone/>
            </a:pPr>
            <a:endParaRPr lang="en-US" dirty="0"/>
          </a:p>
          <a:p>
            <a:pPr marL="0" indent="0">
              <a:buNone/>
            </a:pPr>
            <a:endParaRPr lang="en-US" dirty="0"/>
          </a:p>
          <a:p>
            <a:pPr marL="0" indent="0">
              <a:buNone/>
            </a:pPr>
            <a:endParaRPr lang="en-US" dirty="0"/>
          </a:p>
        </p:txBody>
      </p:sp>
      <p:sp>
        <p:nvSpPr>
          <p:cNvPr id="3" name="Title 2"/>
          <p:cNvSpPr>
            <a:spLocks noGrp="1"/>
          </p:cNvSpPr>
          <p:nvPr>
            <p:ph type="title"/>
          </p:nvPr>
        </p:nvSpPr>
        <p:spPr/>
        <p:txBody>
          <a:bodyPr/>
          <a:lstStyle/>
          <a:p>
            <a:r>
              <a:rPr lang="en-US" dirty="0" smtClean="0"/>
              <a:t>Thank you</a:t>
            </a:r>
            <a:endParaRPr lang="en-US" dirty="0"/>
          </a:p>
        </p:txBody>
      </p:sp>
    </p:spTree>
    <p:extLst>
      <p:ext uri="{BB962C8B-B14F-4D97-AF65-F5344CB8AC3E}">
        <p14:creationId xmlns:p14="http://schemas.microsoft.com/office/powerpoint/2010/main" val="16565921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25000" lnSpcReduction="20000"/>
          </a:bodyPr>
          <a:lstStyle/>
          <a:p>
            <a:pPr marL="0" indent="0">
              <a:buNone/>
            </a:pPr>
            <a:r>
              <a:rPr lang="en-US" sz="8000" dirty="0" smtClean="0"/>
              <a:t>Arc Wayne’s Compliance Program is reviewed and monitored by the Corporate Compliance Officer and its Corporate Compliance Committees, to include Board Members, in order to satisfy the OMIG Part 521 requirements of an “effective compliance program.”</a:t>
            </a:r>
          </a:p>
          <a:p>
            <a:pPr marL="0" indent="0" algn="ctr">
              <a:buNone/>
            </a:pPr>
            <a:endParaRPr lang="en-US" sz="8000" dirty="0"/>
          </a:p>
          <a:p>
            <a:pPr>
              <a:buFont typeface="Wingdings" panose="05000000000000000000" pitchFamily="2" charset="2"/>
              <a:buChar char="Ø"/>
            </a:pPr>
            <a:r>
              <a:rPr lang="en-US" sz="6400" dirty="0" smtClean="0"/>
              <a:t>Is well integrated into the agency’s operations and supported by the highest levels of the organization, including the CEO, senior management and governing body;</a:t>
            </a:r>
          </a:p>
          <a:p>
            <a:pPr>
              <a:buFont typeface="Wingdings" panose="05000000000000000000" pitchFamily="2" charset="2"/>
              <a:buChar char="Ø"/>
            </a:pPr>
            <a:endParaRPr lang="en-US" sz="6400" dirty="0" smtClean="0"/>
          </a:p>
          <a:p>
            <a:pPr>
              <a:buFont typeface="Wingdings" panose="05000000000000000000" pitchFamily="2" charset="2"/>
              <a:buChar char="Ø"/>
            </a:pPr>
            <a:r>
              <a:rPr lang="en-US" sz="6400" dirty="0" smtClean="0"/>
              <a:t>Promotes adherence to the Agency’s legal and ethical obligations; and</a:t>
            </a:r>
          </a:p>
          <a:p>
            <a:pPr marL="0" indent="0">
              <a:buNone/>
            </a:pPr>
            <a:endParaRPr lang="en-US" sz="6400" dirty="0" smtClean="0"/>
          </a:p>
          <a:p>
            <a:pPr>
              <a:buFont typeface="Wingdings" panose="05000000000000000000" pitchFamily="2" charset="2"/>
              <a:buChar char="Ø"/>
            </a:pPr>
            <a:r>
              <a:rPr lang="en-US" sz="6400" dirty="0" smtClean="0"/>
              <a:t>Is reasonably designed, implemented and monitored to prevent, detect, and correct non-compliance with Medicaid program requirements, including fraud, waste, and abuse most likely to occur for the Agency’s risk areas.</a:t>
            </a:r>
          </a:p>
          <a:p>
            <a:pPr marL="0" indent="0">
              <a:buNone/>
            </a:pPr>
            <a:endParaRPr lang="en-US" sz="2000" dirty="0"/>
          </a:p>
          <a:p>
            <a:pPr marL="0" indent="0">
              <a:buNone/>
            </a:pPr>
            <a:r>
              <a:rPr lang="en-US" sz="2000" dirty="0" smtClean="0"/>
              <a:t>  </a:t>
            </a:r>
          </a:p>
          <a:p>
            <a:pPr marL="0" indent="0" algn="ctr">
              <a:buNone/>
            </a:pPr>
            <a:endParaRPr lang="en-US" sz="2000" dirty="0"/>
          </a:p>
          <a:p>
            <a:pPr marL="0" indent="0" algn="ctr">
              <a:buNone/>
            </a:pPr>
            <a:endParaRPr lang="en-US" sz="1800" dirty="0"/>
          </a:p>
          <a:p>
            <a:pPr marL="0" indent="0" algn="ctr">
              <a:buNone/>
            </a:pPr>
            <a:r>
              <a:rPr lang="en-US" sz="1800" dirty="0" smtClean="0"/>
              <a:t>  </a:t>
            </a:r>
            <a:endParaRPr lang="en-US" sz="1800" dirty="0"/>
          </a:p>
        </p:txBody>
      </p:sp>
      <p:sp>
        <p:nvSpPr>
          <p:cNvPr id="3" name="Title 2"/>
          <p:cNvSpPr>
            <a:spLocks noGrp="1"/>
          </p:cNvSpPr>
          <p:nvPr>
            <p:ph type="title"/>
          </p:nvPr>
        </p:nvSpPr>
        <p:spPr/>
        <p:txBody>
          <a:bodyPr/>
          <a:lstStyle/>
          <a:p>
            <a:r>
              <a:rPr lang="en-US" dirty="0" smtClean="0"/>
              <a:t>Compliance Program</a:t>
            </a:r>
            <a:endParaRPr lang="en-US" dirty="0"/>
          </a:p>
        </p:txBody>
      </p:sp>
    </p:spTree>
    <p:extLst>
      <p:ext uri="{BB962C8B-B14F-4D97-AF65-F5344CB8AC3E}">
        <p14:creationId xmlns:p14="http://schemas.microsoft.com/office/powerpoint/2010/main" val="11292362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1600" b="1" dirty="0" smtClean="0"/>
              <a:t>The following Elements are incorporated into Arc Wayne’s Compliance Program and apply to </a:t>
            </a:r>
            <a:r>
              <a:rPr lang="en-US" sz="1600" b="1" u="sng" dirty="0" smtClean="0"/>
              <a:t>all Affected Individuals</a:t>
            </a:r>
            <a:r>
              <a:rPr lang="en-US" sz="1600" dirty="0" smtClean="0"/>
              <a:t>:  </a:t>
            </a:r>
            <a:endParaRPr lang="en-US" sz="1600" dirty="0"/>
          </a:p>
          <a:p>
            <a:pPr marL="0" indent="0">
              <a:buNone/>
            </a:pPr>
            <a:endParaRPr lang="en-US" sz="1600" dirty="0" smtClean="0"/>
          </a:p>
          <a:p>
            <a:pPr marL="342900" indent="-342900">
              <a:buAutoNum type="arabicPeriod"/>
            </a:pPr>
            <a:r>
              <a:rPr lang="en-US" sz="1600" dirty="0" smtClean="0"/>
              <a:t>Written policies, procedures and Standards of Conduct </a:t>
            </a:r>
          </a:p>
          <a:p>
            <a:pPr marL="342900" indent="-342900">
              <a:buAutoNum type="arabicPeriod"/>
            </a:pPr>
            <a:r>
              <a:rPr lang="en-US" sz="1600" dirty="0" smtClean="0"/>
              <a:t>Role of the Corporate Compliance Officer and Corporate Compliance Committees</a:t>
            </a:r>
          </a:p>
          <a:p>
            <a:pPr marL="342900" indent="-342900">
              <a:buAutoNum type="arabicPeriod"/>
            </a:pPr>
            <a:r>
              <a:rPr lang="en-US" sz="1600" dirty="0" smtClean="0"/>
              <a:t>Compliance Program Training and Education requirements</a:t>
            </a:r>
          </a:p>
          <a:p>
            <a:pPr marL="342900" indent="-342900">
              <a:buAutoNum type="arabicPeriod"/>
            </a:pPr>
            <a:r>
              <a:rPr lang="en-US" sz="1600" dirty="0" smtClean="0"/>
              <a:t>Confidential Lines of Communication (reporting, non-compliance, etc.,)</a:t>
            </a:r>
          </a:p>
          <a:p>
            <a:pPr marL="342900" indent="-342900">
              <a:buAutoNum type="arabicPeriod"/>
            </a:pPr>
            <a:r>
              <a:rPr lang="en-US" sz="1600" dirty="0" smtClean="0"/>
              <a:t>Disciplinary Standards for non-compliance</a:t>
            </a:r>
          </a:p>
          <a:p>
            <a:pPr marL="342900" indent="-342900">
              <a:buAutoNum type="arabicPeriod"/>
            </a:pPr>
            <a:r>
              <a:rPr lang="en-US" sz="1600" dirty="0" smtClean="0"/>
              <a:t>Auditing and Monitoring to detect fraud, waste and abuse </a:t>
            </a:r>
          </a:p>
          <a:p>
            <a:pPr marL="342900" indent="-342900">
              <a:buAutoNum type="arabicPeriod"/>
            </a:pPr>
            <a:r>
              <a:rPr lang="en-US" sz="1600" dirty="0" smtClean="0"/>
              <a:t>A mechanism to respond to compliance issues and concerns</a:t>
            </a:r>
            <a:endParaRPr lang="en-US" sz="1600" dirty="0"/>
          </a:p>
        </p:txBody>
      </p:sp>
      <p:sp>
        <p:nvSpPr>
          <p:cNvPr id="3" name="Title 2"/>
          <p:cNvSpPr>
            <a:spLocks noGrp="1"/>
          </p:cNvSpPr>
          <p:nvPr>
            <p:ph type="title"/>
          </p:nvPr>
        </p:nvSpPr>
        <p:spPr/>
        <p:txBody>
          <a:bodyPr/>
          <a:lstStyle/>
          <a:p>
            <a:r>
              <a:rPr lang="en-US" sz="3200" dirty="0" smtClean="0"/>
              <a:t>Elements of an Effective Compliance Program</a:t>
            </a:r>
            <a:endParaRPr lang="en-US" sz="3200" dirty="0"/>
          </a:p>
        </p:txBody>
      </p:sp>
    </p:spTree>
    <p:extLst>
      <p:ext uri="{BB962C8B-B14F-4D97-AF65-F5344CB8AC3E}">
        <p14:creationId xmlns:p14="http://schemas.microsoft.com/office/powerpoint/2010/main" val="8115683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4000" dirty="0" smtClean="0"/>
              <a:t>Private Donations</a:t>
            </a:r>
          </a:p>
          <a:p>
            <a:pPr marL="0" indent="0" algn="ctr">
              <a:buNone/>
            </a:pPr>
            <a:r>
              <a:rPr lang="en-US" sz="4000" dirty="0" smtClean="0"/>
              <a:t>United Way</a:t>
            </a:r>
          </a:p>
          <a:p>
            <a:pPr marL="0" indent="0" algn="ctr">
              <a:buNone/>
            </a:pPr>
            <a:endParaRPr lang="en-US" sz="4000" dirty="0"/>
          </a:p>
          <a:p>
            <a:pPr marL="0" indent="0" algn="ctr">
              <a:buNone/>
            </a:pPr>
            <a:r>
              <a:rPr lang="en-US" sz="4000" dirty="0" smtClean="0"/>
              <a:t>State &amp; Federal Funding=</a:t>
            </a:r>
          </a:p>
          <a:p>
            <a:pPr marL="0" indent="0" algn="ctr">
              <a:buNone/>
            </a:pPr>
            <a:r>
              <a:rPr lang="en-US" sz="4000" dirty="0" smtClean="0"/>
              <a:t>Medicaid &amp; Medicare</a:t>
            </a:r>
            <a:endParaRPr lang="en-US" sz="4000" dirty="0"/>
          </a:p>
        </p:txBody>
      </p:sp>
      <p:sp>
        <p:nvSpPr>
          <p:cNvPr id="3" name="Title 2"/>
          <p:cNvSpPr>
            <a:spLocks noGrp="1"/>
          </p:cNvSpPr>
          <p:nvPr>
            <p:ph type="title"/>
          </p:nvPr>
        </p:nvSpPr>
        <p:spPr>
          <a:xfrm>
            <a:off x="381000" y="457200"/>
            <a:ext cx="8137263" cy="1295400"/>
          </a:xfrm>
        </p:spPr>
        <p:txBody>
          <a:bodyPr/>
          <a:lstStyle/>
          <a:p>
            <a:r>
              <a:rPr lang="en-US" sz="4800" dirty="0" smtClean="0"/>
              <a:t>How is Arc Wayne Funded?</a:t>
            </a:r>
            <a:endParaRPr lang="en-US" sz="4800" dirty="0"/>
          </a:p>
        </p:txBody>
      </p:sp>
    </p:spTree>
    <p:extLst>
      <p:ext uri="{BB962C8B-B14F-4D97-AF65-F5344CB8AC3E}">
        <p14:creationId xmlns:p14="http://schemas.microsoft.com/office/powerpoint/2010/main" val="2820682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2">
                                            <p:txEl>
                                              <p:pRg st="4" end="4"/>
                                            </p:txEl>
                                          </p:spTgt>
                                        </p:tgtEl>
                                        <p:attrNameLst>
                                          <p:attrName>style.visibility</p:attrName>
                                        </p:attrNameLst>
                                      </p:cBhvr>
                                      <p:to>
                                        <p:strVal val="visible"/>
                                      </p:to>
                                    </p:set>
                                    <p:animEffect transition="in" filter="fade">
                                      <p:cBhvr>
                                        <p:cTn id="20"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itchFamily="2" charset="2"/>
              <a:buChar char="§"/>
            </a:pPr>
            <a:r>
              <a:rPr lang="en-US" sz="2800" dirty="0" smtClean="0"/>
              <a:t>Prohibits the submission of a false claim or making a false statement in order to secure payment of a false or fraudulent claim from the government.</a:t>
            </a:r>
          </a:p>
          <a:p>
            <a:pPr>
              <a:buFont typeface="Wingdings" pitchFamily="2" charset="2"/>
              <a:buChar char="§"/>
            </a:pPr>
            <a:endParaRPr lang="en-US" sz="2800" dirty="0"/>
          </a:p>
          <a:p>
            <a:pPr>
              <a:buFont typeface="Wingdings" pitchFamily="2" charset="2"/>
              <a:buChar char="§"/>
            </a:pPr>
            <a:r>
              <a:rPr lang="en-US" sz="2800" dirty="0" smtClean="0"/>
              <a:t>Fines of $5,500 - $11,000 per claim.</a:t>
            </a:r>
            <a:endParaRPr lang="en-US" sz="2800" dirty="0"/>
          </a:p>
        </p:txBody>
      </p:sp>
      <p:sp>
        <p:nvSpPr>
          <p:cNvPr id="3" name="Title 2"/>
          <p:cNvSpPr>
            <a:spLocks noGrp="1"/>
          </p:cNvSpPr>
          <p:nvPr>
            <p:ph type="title"/>
          </p:nvPr>
        </p:nvSpPr>
        <p:spPr/>
        <p:txBody>
          <a:bodyPr/>
          <a:lstStyle/>
          <a:p>
            <a:r>
              <a:rPr lang="en-US" dirty="0" smtClean="0"/>
              <a:t>False Claims Act</a:t>
            </a:r>
            <a:endParaRPr lang="en-US" dirty="0"/>
          </a:p>
        </p:txBody>
      </p:sp>
    </p:spTree>
    <p:extLst>
      <p:ext uri="{BB962C8B-B14F-4D97-AF65-F5344CB8AC3E}">
        <p14:creationId xmlns:p14="http://schemas.microsoft.com/office/powerpoint/2010/main" val="31787915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99247" y="2057399"/>
            <a:ext cx="7758953" cy="4068763"/>
          </a:xfrm>
        </p:spPr>
        <p:txBody>
          <a:bodyPr>
            <a:normAutofit lnSpcReduction="10000"/>
          </a:bodyPr>
          <a:lstStyle/>
          <a:p>
            <a:r>
              <a:rPr lang="en-US" dirty="0" smtClean="0"/>
              <a:t>A Whistleblower is a person who exposes any kind of information or activity that is deemed illegal, unethical, or not correct within an organization that is either private or public. </a:t>
            </a:r>
          </a:p>
          <a:p>
            <a:endParaRPr lang="en-US" dirty="0"/>
          </a:p>
          <a:p>
            <a:r>
              <a:rPr lang="en-US" dirty="0" smtClean="0"/>
              <a:t>Examples may include: violation of agency policy/rules, law, regulation, or threat to public interest, as well as fraud and corruption.</a:t>
            </a:r>
          </a:p>
          <a:p>
            <a:endParaRPr lang="en-US" dirty="0" smtClean="0"/>
          </a:p>
          <a:p>
            <a:r>
              <a:rPr lang="en-US" dirty="0" smtClean="0"/>
              <a:t>Whistleblowers are protected by law and can  report anonymously.  </a:t>
            </a:r>
            <a:endParaRPr lang="en-US" dirty="0"/>
          </a:p>
          <a:p>
            <a:endParaRPr lang="en-US" dirty="0"/>
          </a:p>
        </p:txBody>
      </p:sp>
      <p:sp>
        <p:nvSpPr>
          <p:cNvPr id="3" name="Title 2"/>
          <p:cNvSpPr>
            <a:spLocks noGrp="1"/>
          </p:cNvSpPr>
          <p:nvPr>
            <p:ph type="title"/>
          </p:nvPr>
        </p:nvSpPr>
        <p:spPr/>
        <p:txBody>
          <a:bodyPr/>
          <a:lstStyle/>
          <a:p>
            <a:r>
              <a:rPr lang="en-US" dirty="0" smtClean="0"/>
              <a:t>Whistleblower </a:t>
            </a:r>
            <a:endParaRPr lang="en-US" dirty="0"/>
          </a:p>
        </p:txBody>
      </p:sp>
    </p:spTree>
    <p:extLst>
      <p:ext uri="{BB962C8B-B14F-4D97-AF65-F5344CB8AC3E}">
        <p14:creationId xmlns:p14="http://schemas.microsoft.com/office/powerpoint/2010/main" val="34936171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u="sng" dirty="0" smtClean="0"/>
              <a:t>Common Examples may include</a:t>
            </a:r>
            <a:endParaRPr lang="en-US" u="sng" dirty="0"/>
          </a:p>
          <a:p>
            <a:pPr>
              <a:buFont typeface="Wingdings" pitchFamily="2" charset="2"/>
              <a:buChar char="§"/>
            </a:pPr>
            <a:r>
              <a:rPr lang="en-US" dirty="0" smtClean="0"/>
              <a:t>Billing for a service that was not provided</a:t>
            </a:r>
          </a:p>
          <a:p>
            <a:pPr>
              <a:buFont typeface="Wingdings" pitchFamily="2" charset="2"/>
              <a:buChar char="§"/>
            </a:pPr>
            <a:r>
              <a:rPr lang="en-US" dirty="0" smtClean="0"/>
              <a:t>Billing for days the person was in the hospital</a:t>
            </a:r>
          </a:p>
          <a:p>
            <a:pPr>
              <a:buFont typeface="Wingdings" pitchFamily="2" charset="2"/>
              <a:buChar char="§"/>
            </a:pPr>
            <a:r>
              <a:rPr lang="en-US" dirty="0" smtClean="0"/>
              <a:t>False or inaccurate documentation</a:t>
            </a:r>
          </a:p>
          <a:p>
            <a:pPr>
              <a:buFont typeface="Wingdings" pitchFamily="2" charset="2"/>
              <a:buChar char="§"/>
            </a:pPr>
            <a:r>
              <a:rPr lang="en-US" dirty="0" smtClean="0"/>
              <a:t>Services provided by unqualified staff </a:t>
            </a:r>
          </a:p>
          <a:p>
            <a:pPr>
              <a:buFont typeface="Wingdings" pitchFamily="2" charset="2"/>
              <a:buChar char="§"/>
            </a:pPr>
            <a:r>
              <a:rPr lang="en-US" dirty="0" smtClean="0"/>
              <a:t>Billing for a service that is not authorized by Medicaid/Medicare </a:t>
            </a:r>
          </a:p>
        </p:txBody>
      </p:sp>
      <p:sp>
        <p:nvSpPr>
          <p:cNvPr id="3" name="Title 2"/>
          <p:cNvSpPr>
            <a:spLocks noGrp="1"/>
          </p:cNvSpPr>
          <p:nvPr>
            <p:ph type="title"/>
          </p:nvPr>
        </p:nvSpPr>
        <p:spPr/>
        <p:txBody>
          <a:bodyPr/>
          <a:lstStyle/>
          <a:p>
            <a:r>
              <a:rPr lang="en-US" dirty="0" smtClean="0"/>
              <a:t>What is Fraud</a:t>
            </a:r>
            <a:endParaRPr lang="en-US" dirty="0"/>
          </a:p>
        </p:txBody>
      </p:sp>
    </p:spTree>
    <p:extLst>
      <p:ext uri="{BB962C8B-B14F-4D97-AF65-F5344CB8AC3E}">
        <p14:creationId xmlns:p14="http://schemas.microsoft.com/office/powerpoint/2010/main" val="4122459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Hardcov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1030</TotalTime>
  <Words>1859</Words>
  <Application>Microsoft Office PowerPoint</Application>
  <PresentationFormat>On-screen Show (4:3)</PresentationFormat>
  <Paragraphs>252</Paragraphs>
  <Slides>35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Aharoni</vt:lpstr>
      <vt:lpstr>Arial</vt:lpstr>
      <vt:lpstr>Baskerville Old Face</vt:lpstr>
      <vt:lpstr>Book Antiqua</vt:lpstr>
      <vt:lpstr>Calibri</vt:lpstr>
      <vt:lpstr>Wingdings</vt:lpstr>
      <vt:lpstr>Hardcover</vt:lpstr>
      <vt:lpstr> CORPORATE COMPLIANCE </vt:lpstr>
      <vt:lpstr>Corporate Compliance</vt:lpstr>
      <vt:lpstr>Corporate Compliance</vt:lpstr>
      <vt:lpstr>Compliance Program</vt:lpstr>
      <vt:lpstr>Elements of an Effective Compliance Program</vt:lpstr>
      <vt:lpstr>How is Arc Wayne Funded?</vt:lpstr>
      <vt:lpstr>False Claims Act</vt:lpstr>
      <vt:lpstr>Whistleblower </vt:lpstr>
      <vt:lpstr>What is Fraud</vt:lpstr>
      <vt:lpstr>What happens if I commit fraud?</vt:lpstr>
      <vt:lpstr>Reporting Fraud</vt:lpstr>
      <vt:lpstr>Reporting </vt:lpstr>
      <vt:lpstr>PowerPoint Presentation</vt:lpstr>
      <vt:lpstr>PowerPoint Presentation</vt:lpstr>
      <vt:lpstr>KEEP IN MIND…..</vt:lpstr>
      <vt:lpstr>RULES FOR DOCUMENTING SERVICES </vt:lpstr>
      <vt:lpstr>Additionally……</vt:lpstr>
      <vt:lpstr>Documenting Services</vt:lpstr>
      <vt:lpstr>Documenting Services</vt:lpstr>
      <vt:lpstr>PowerPoint Presentation</vt:lpstr>
      <vt:lpstr>Arc Wayne Standards  of Conduct</vt:lpstr>
      <vt:lpstr>Conflicts Of Interest</vt:lpstr>
      <vt:lpstr>Conflict of Interest</vt:lpstr>
      <vt:lpstr>HIPAA &amp; FERPA</vt:lpstr>
      <vt:lpstr>What is Protected Health Information</vt:lpstr>
      <vt:lpstr>When and With Whom Can I Share PHI?</vt:lpstr>
      <vt:lpstr>When and With Whom Can I Share PHI?</vt:lpstr>
      <vt:lpstr>Social Media</vt:lpstr>
      <vt:lpstr>PHOTOS</vt:lpstr>
      <vt:lpstr>TEXTING</vt:lpstr>
      <vt:lpstr>FERPA</vt:lpstr>
      <vt:lpstr>Parent and Student Rights</vt:lpstr>
      <vt:lpstr>What is an Educational Record?</vt:lpstr>
      <vt:lpstr>Report Non-Compliance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NYS DSP  Core Competencies</dc:title>
  <dc:creator>Thompson, Colleen</dc:creator>
  <cp:lastModifiedBy>Thompson, Colleen</cp:lastModifiedBy>
  <cp:revision>205</cp:revision>
  <cp:lastPrinted>2018-10-17T14:35:17Z</cp:lastPrinted>
  <dcterms:created xsi:type="dcterms:W3CDTF">2015-11-06T14:49:39Z</dcterms:created>
  <dcterms:modified xsi:type="dcterms:W3CDTF">2025-01-08T17:07:46Z</dcterms:modified>
</cp:coreProperties>
</file>